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77" r:id="rId1"/>
    <p:sldMasterId id="2147483792" r:id="rId2"/>
    <p:sldMasterId id="2147483804" r:id="rId3"/>
    <p:sldMasterId id="2147483816" r:id="rId4"/>
  </p:sldMasterIdLst>
  <p:notesMasterIdLst>
    <p:notesMasterId r:id="rId7"/>
  </p:notesMasterIdLst>
  <p:sldIdLst>
    <p:sldId id="433" r:id="rId5"/>
    <p:sldId id="451" r:id="rId6"/>
  </p:sldIdLst>
  <p:sldSz cx="9144000" cy="6858000" type="screen4x3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482">
          <p15:clr>
            <a:srgbClr val="A4A3A4"/>
          </p15:clr>
        </p15:guide>
        <p15:guide id="4" orient="horz" pos="2886">
          <p15:clr>
            <a:srgbClr val="A4A3A4"/>
          </p15:clr>
        </p15:guide>
        <p15:guide id="5" pos="2880">
          <p15:clr>
            <a:srgbClr val="A4A3A4"/>
          </p15:clr>
        </p15:guide>
        <p15:guide id="6" pos="68">
          <p15:clr>
            <a:srgbClr val="A4A3A4"/>
          </p15:clr>
        </p15:guide>
        <p15:guide id="7" pos="569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0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CC99"/>
    <a:srgbClr val="0000FF"/>
    <a:srgbClr val="CCFFCC"/>
    <a:srgbClr val="FFFFCC"/>
    <a:srgbClr val="6699FF"/>
    <a:srgbClr val="99CCFF"/>
    <a:srgbClr val="CCECFF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中間スタイル 3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濃色スタイル 2 - アクセント 1/アクセント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濃色スタイル 2 - アクセント 3/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濃色スタイル 2 - アクセント 5/アクセント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86740" autoAdjust="0"/>
  </p:normalViewPr>
  <p:slideViewPr>
    <p:cSldViewPr showGuides="1">
      <p:cViewPr varScale="1">
        <p:scale>
          <a:sx n="107" d="100"/>
          <a:sy n="107" d="100"/>
        </p:scale>
        <p:origin x="630" y="126"/>
      </p:cViewPr>
      <p:guideLst>
        <p:guide orient="horz" pos="2160"/>
        <p:guide orient="horz" pos="4110"/>
        <p:guide orient="horz" pos="482"/>
        <p:guide orient="horz" pos="2886"/>
        <p:guide pos="2880"/>
        <p:guide pos="68"/>
        <p:guide pos="569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howGuides="1">
      <p:cViewPr varScale="1">
        <p:scale>
          <a:sx n="61" d="100"/>
          <a:sy n="61" d="100"/>
        </p:scale>
        <p:origin x="-1758" y="-102"/>
      </p:cViewPr>
      <p:guideLst>
        <p:guide orient="horz" pos="3130"/>
        <p:guide pos="214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defTabSz="882650" eaLnBrk="0" hangingPunct="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>
            <a:lvl1pPr algn="r" defTabSz="882650" eaLnBrk="0" hangingPunct="0">
              <a:defRPr sz="1200" smtClean="0"/>
            </a:lvl1pPr>
          </a:lstStyle>
          <a:p>
            <a:pPr>
              <a:defRPr/>
            </a:pPr>
            <a:fld id="{37302CB9-CED4-48C0-88EE-EED1D9C43DC7}" type="datetimeFigureOut">
              <a:rPr lang="ja-JP" altLang="en-US"/>
              <a:pPr>
                <a:defRPr/>
              </a:pPr>
              <a:t>2020/12/4</a:t>
            </a:fld>
            <a:endParaRPr lang="en-US" altLang="ja-JP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6887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defTabSz="882650" eaLnBrk="0" hangingPunct="0">
              <a:defRPr sz="12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63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2" tIns="45716" rIns="91432" bIns="45716" numCol="1" anchor="b" anchorCtr="0" compatLnSpc="1">
            <a:prstTxWarp prst="textNoShape">
              <a:avLst/>
            </a:prstTxWarp>
          </a:bodyPr>
          <a:lstStyle>
            <a:lvl1pPr algn="r" defTabSz="882650" eaLnBrk="0" hangingPunct="0">
              <a:defRPr sz="1200" smtClean="0"/>
            </a:lvl1pPr>
          </a:lstStyle>
          <a:p>
            <a:pPr>
              <a:defRPr/>
            </a:pPr>
            <a:fld id="{C2C963EE-CC86-43D8-8AE8-EEA4A40C43D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0515020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03988-2723-412C-B1F6-7BD85D48569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73C8C-F2E7-4521-928D-36D311E5381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8718E9-E9E4-42F5-B148-96D36702093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-12700"/>
            <a:ext cx="9109075" cy="5619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34925" y="693738"/>
            <a:ext cx="9109075" cy="5688012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4E449-93CF-4847-8F4B-804B6520B8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タイトル、テキスト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925" y="0"/>
            <a:ext cx="9109075" cy="56197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sz="half" idx="1"/>
          </p:nvPr>
        </p:nvSpPr>
        <p:spPr>
          <a:xfrm>
            <a:off x="34925" y="692150"/>
            <a:ext cx="4478338" cy="56880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65663" y="692150"/>
            <a:ext cx="4478337" cy="2767013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65663" y="3611563"/>
            <a:ext cx="4478337" cy="27686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86DE3E-41F4-4A9B-AEF8-691931E85E7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 1"/>
          <p:cNvSpPr>
            <a:spLocks noGrp="1"/>
          </p:cNvSpPr>
          <p:nvPr>
            <p:ph/>
          </p:nvPr>
        </p:nvSpPr>
        <p:spPr>
          <a:xfrm>
            <a:off x="107950" y="620713"/>
            <a:ext cx="8928100" cy="5903912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647379-24AC-4C6E-9DA0-4CC1FDE60B4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928B9-092B-49C7-92A2-61AADDC8321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0C02A4-8052-40E1-B0E4-20E88B34345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74B27-C869-4F79-B56F-F47607492DC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6B682-411A-4FA8-B1A8-74CE2FC1727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FFD28-776B-4CA3-8FD6-93FFEBFCBA8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07950" y="618084"/>
            <a:ext cx="8928100" cy="1717393"/>
          </a:xfrm>
        </p:spPr>
        <p:txBody>
          <a:bodyPr>
            <a:sp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8D627-3D20-4DB6-A65B-7BAFFADF10AC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9C701-CD85-4ED4-9730-AE0B2D30EE2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A5252F-9AF1-4096-8A8E-7B1E687D354B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7827EC-DECD-4426-A563-996EF8D44E0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B7DCCC-663A-4F68-AC2F-601B17D300B3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BA6776-BE00-4752-9C7B-4AC7F1B6A45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4C07B0-6630-469E-A9D8-0399EDEBE33E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7A05C-747B-42BC-A646-50A2182BA4D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026C06-77CE-4CBF-A3E9-C086FB08EF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CC3E95-EC1C-455D-B323-869CAB0DD27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925" y="693738"/>
            <a:ext cx="4478338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65663" y="693738"/>
            <a:ext cx="4478337" cy="56880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E56E1-A44D-43CF-A7CC-CBEC872B7BF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A2F36-E3C5-4116-81FA-2F5CA4EF98C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552BA9-BCEE-4B6C-9B24-8531BAF4D80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6D7C3-5C07-4DA7-A785-0394D1CA56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890B17-3B57-46A1-849B-A9DB8F98D8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C75040-B7FA-4685-B61C-53678647518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2AE2A7-C01C-4955-A49F-3FC43105D0A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C29C47-8CF4-43FE-BC43-71F4942303E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867525" y="-12700"/>
            <a:ext cx="2276475" cy="63944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925" y="-12700"/>
            <a:ext cx="6680200" cy="6394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FE4A1E-CC4E-4B44-A6D8-D57278D2343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7A72A-A237-4384-B241-F6C02FFC45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45180-46E0-47E3-B079-5EB726AF38B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C9B95-4116-4839-A54A-0A6A0FA4099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7949" y="693737"/>
            <a:ext cx="4392614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3438" y="693737"/>
            <a:ext cx="4392612" cy="5830887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F66BD-F2B5-4E57-A88C-F13A5A9583B6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D5CAB9-20F1-4836-9E81-AD00C8A6FA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22436-AC9D-43AE-A791-EFAE3A6EFF7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BE5A9-F54B-46AA-A4C0-4B67448A20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997C2-F76E-41D0-9ED0-8A866C45586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C83453-FA86-439E-9DD1-8DA22026AE4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8EC50-BC28-472E-BA41-755DFCC8C07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F3880D-EA7E-4359-8794-8979694166C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81E7F2-FCA8-4BB1-BF3A-32B23C126E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6B01C-D72F-42B5-8B09-A6D287CD046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544A6-993F-4A56-92FA-EA303124D47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2F1A-B343-418D-8630-B2012827207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CB6AC1-0A30-4B3D-84DE-F65B31CB6ED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40806-1782-4799-826F-6446ED2890E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3890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CE002C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1" name="Rectangle 3"/>
          <p:cNvSpPr>
            <a:spLocks noChangeArrowheads="1"/>
          </p:cNvSpPr>
          <p:nvPr/>
        </p:nvSpPr>
        <p:spPr bwMode="auto">
          <a:xfrm>
            <a:off x="0" y="6540500"/>
            <a:ext cx="9144000" cy="333375"/>
          </a:xfrm>
          <a:prstGeom prst="rect">
            <a:avLst/>
          </a:prstGeom>
          <a:solidFill>
            <a:srgbClr val="CE002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3892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EC0B4E4-23A0-4D34-A647-7DC6AD0B3F5D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029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950" y="618084"/>
            <a:ext cx="8928100" cy="5906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dirty="0" smtClean="0"/>
              <a:t>マスタ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</a:p>
        </p:txBody>
      </p:sp>
      <p:sp>
        <p:nvSpPr>
          <p:cNvPr id="1030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107950" y="0"/>
            <a:ext cx="8928100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東京大学廣井研究室、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SOMPO-RM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2" r:id="rId1"/>
    <p:sldLayoutId id="2147483923" r:id="rId2"/>
    <p:sldLayoutId id="2147483924" r:id="rId3"/>
    <p:sldLayoutId id="2147483925" r:id="rId4"/>
    <p:sldLayoutId id="2147483926" r:id="rId5"/>
    <p:sldLayoutId id="2147483927" r:id="rId6"/>
    <p:sldLayoutId id="2147483928" r:id="rId7"/>
    <p:sldLayoutId id="2147483929" r:id="rId8"/>
    <p:sldLayoutId id="2147483930" r:id="rId9"/>
    <p:sldLayoutId id="2147483931" r:id="rId10"/>
    <p:sldLayoutId id="2147483932" r:id="rId11"/>
    <p:sldLayoutId id="2147483933" r:id="rId12"/>
    <p:sldLayoutId id="2147483934" r:id="rId13"/>
    <p:sldLayoutId id="2147483935" r:id="rId1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PｺﾞｼｯｸE" pitchFamily="50" charset="-128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HGPｺﾞｼｯｸE" panose="020B0900000000000000" pitchFamily="50" charset="-128"/>
          <a:ea typeface="HGPｺﾞｼｯｸE" panose="020B0900000000000000" pitchFamily="50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HGPｺﾞｼｯｸM" panose="020B0600000000000000" pitchFamily="50" charset="-128"/>
          <a:ea typeface="HGPｺﾞｼｯｸM" panose="020B0600000000000000" pitchFamily="5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18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6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4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HGPｺﾞｼｯｸM" pitchFamily="50" charset="-128"/>
          <a:ea typeface="HGPｺﾞｼｯｸM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914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CE002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ja-JP" altLang="en-US">
              <a:solidFill>
                <a:schemeClr val="bg2"/>
              </a:solidFill>
              <a:ea typeface="HGPｺﾞｼｯｸE" pitchFamily="50" charset="-128"/>
            </a:endParaRPr>
          </a:p>
        </p:txBody>
      </p:sp>
      <p:sp>
        <p:nvSpPr>
          <p:cNvPr id="934915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ADD9F9F1-A97B-48EF-9E90-1C46D321F4C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5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5938" name="Line 2"/>
          <p:cNvSpPr>
            <a:spLocks noChangeShapeType="1"/>
          </p:cNvSpPr>
          <p:nvPr/>
        </p:nvSpPr>
        <p:spPr bwMode="auto">
          <a:xfrm>
            <a:off x="0" y="549275"/>
            <a:ext cx="9144000" cy="0"/>
          </a:xfrm>
          <a:prstGeom prst="line">
            <a:avLst/>
          </a:prstGeom>
          <a:noFill/>
          <a:ln w="50800" cmpd="dbl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5939" name="Rectangle 3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00B05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5940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75E4CE50-EFF0-4607-AB27-AE3DAAC70E5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925" y="693738"/>
            <a:ext cx="9109075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4925" y="-12700"/>
            <a:ext cx="91090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9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55" r:id="rId9"/>
    <p:sldLayoutId id="2147483956" r:id="rId10"/>
    <p:sldLayoutId id="214748395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6962" name="Rectangle 2"/>
          <p:cNvSpPr>
            <a:spLocks noChangeArrowheads="1"/>
          </p:cNvSpPr>
          <p:nvPr/>
        </p:nvSpPr>
        <p:spPr bwMode="auto">
          <a:xfrm>
            <a:off x="0" y="6551613"/>
            <a:ext cx="9144000" cy="333375"/>
          </a:xfrm>
          <a:prstGeom prst="rect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ja-JP" altLang="en-US">
              <a:ea typeface="HGPｺﾞｼｯｸE" pitchFamily="50" charset="-128"/>
            </a:endParaRPr>
          </a:p>
        </p:txBody>
      </p:sp>
      <p:sp>
        <p:nvSpPr>
          <p:cNvPr id="93696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27863" y="65627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600" b="1">
                <a:solidFill>
                  <a:schemeClr val="bg1"/>
                </a:solidFill>
                <a:latin typeface="Verdana" pitchFamily="34" charset="0"/>
                <a:ea typeface="ＭＳ Ｐゴシック" pitchFamily="50" charset="-128"/>
              </a:defRPr>
            </a:lvl1pPr>
          </a:lstStyle>
          <a:p>
            <a:pPr>
              <a:defRPr/>
            </a:pPr>
            <a:fld id="{D9DD46D9-BD12-484E-873E-CD94B3255B8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6" name="Text Box 4"/>
          <p:cNvSpPr txBox="1">
            <a:spLocks noChangeArrowheads="1"/>
          </p:cNvSpPr>
          <p:nvPr userDrawn="1"/>
        </p:nvSpPr>
        <p:spPr bwMode="auto">
          <a:xfrm>
            <a:off x="0" y="6569075"/>
            <a:ext cx="5689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名古屋大学廣井研究室、</a:t>
            </a:r>
            <a:r>
              <a:rPr lang="en-US" altLang="ja-JP" sz="1200" dirty="0" smtClean="0">
                <a:solidFill>
                  <a:schemeClr val="bg1">
                    <a:lumMod val="85000"/>
                  </a:schemeClr>
                </a:solidFill>
                <a:latin typeface="HGｺﾞｼｯｸE" pitchFamily="49" charset="-128"/>
                <a:ea typeface="HGｺﾞｼｯｸE" pitchFamily="49" charset="-128"/>
              </a:rPr>
              <a:t>SJNK-RM</a:t>
            </a:r>
            <a:endParaRPr lang="ja-JP" altLang="en-US" sz="1200" dirty="0">
              <a:solidFill>
                <a:schemeClr val="bg1">
                  <a:lumMod val="85000"/>
                </a:schemeClr>
              </a:solidFill>
              <a:latin typeface="HGｺﾞｼｯｸE" pitchFamily="49" charset="-128"/>
              <a:ea typeface="HGｺﾞｼｯｸE" pitchFamily="49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emf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jpe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image" Target="../media/image27.emf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950" y="0"/>
            <a:ext cx="8928100" cy="561975"/>
          </a:xfrm>
        </p:spPr>
        <p:txBody>
          <a:bodyPr anchor="t"/>
          <a:lstStyle/>
          <a:p>
            <a:r>
              <a:rPr lang="ja-JP" altLang="en-US" dirty="0"/>
              <a:t>レイアウト・動線・人数配分の</a:t>
            </a:r>
            <a:r>
              <a:rPr lang="ja-JP" altLang="en-US" dirty="0" smtClean="0"/>
              <a:t>検討（次ページにポイント）</a:t>
            </a:r>
            <a:endParaRPr lang="ja-JP" altLang="en-US" dirty="0">
              <a:latin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6965708" y="6548215"/>
            <a:ext cx="2133600" cy="476250"/>
          </a:xfrm>
        </p:spPr>
        <p:txBody>
          <a:bodyPr/>
          <a:lstStyle/>
          <a:p>
            <a:pPr>
              <a:defRPr/>
            </a:pPr>
            <a:fld id="{64F8D627-3D20-4DB6-A65B-7BAFFADF10AC}" type="slidenum">
              <a:rPr lang="en-US" altLang="ja-JP" smtClean="0"/>
              <a:pPr>
                <a:defRPr/>
              </a:pPr>
              <a:t>0</a:t>
            </a:fld>
            <a:endParaRPr lang="en-US" altLang="ja-JP" dirty="0"/>
          </a:p>
        </p:txBody>
      </p:sp>
      <p:pic>
        <p:nvPicPr>
          <p:cNvPr id="55" name="Picture 2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3788045"/>
            <a:ext cx="538963" cy="40541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2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325" y="2387018"/>
            <a:ext cx="506222" cy="35823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062" y="2838223"/>
            <a:ext cx="488968" cy="3460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908" y="3287070"/>
            <a:ext cx="507121" cy="35887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正方形/長方形 15"/>
          <p:cNvSpPr/>
          <p:nvPr/>
        </p:nvSpPr>
        <p:spPr bwMode="auto">
          <a:xfrm>
            <a:off x="8206858" y="5653036"/>
            <a:ext cx="477335" cy="4658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+mn-lt"/>
                <a:ea typeface="+mn-ea"/>
              </a:rPr>
              <a:t>４㎡</a:t>
            </a:r>
          </a:p>
        </p:txBody>
      </p:sp>
      <p:sp>
        <p:nvSpPr>
          <p:cNvPr id="69" name="六角形 68"/>
          <p:cNvSpPr/>
          <p:nvPr/>
        </p:nvSpPr>
        <p:spPr>
          <a:xfrm rot="1783683">
            <a:off x="7660752" y="5679093"/>
            <a:ext cx="497369" cy="432048"/>
          </a:xfrm>
          <a:prstGeom prst="hexagon">
            <a:avLst>
              <a:gd name="adj" fmla="val 28262"/>
              <a:gd name="vf" fmla="val 11547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22" name="グループ化 21"/>
          <p:cNvGrpSpPr/>
          <p:nvPr/>
        </p:nvGrpSpPr>
        <p:grpSpPr>
          <a:xfrm>
            <a:off x="7241551" y="5646432"/>
            <a:ext cx="379944" cy="448961"/>
            <a:chOff x="7531608" y="2052189"/>
            <a:chExt cx="379944" cy="448961"/>
          </a:xfrm>
        </p:grpSpPr>
        <p:cxnSp>
          <p:nvCxnSpPr>
            <p:cNvPr id="20" name="直線矢印コネクタ 19"/>
            <p:cNvCxnSpPr/>
            <p:nvPr/>
          </p:nvCxnSpPr>
          <p:spPr bwMode="auto">
            <a:xfrm>
              <a:off x="7884368" y="2052189"/>
              <a:ext cx="0" cy="448961"/>
            </a:xfrm>
            <a:prstGeom prst="straightConnector1">
              <a:avLst/>
            </a:prstGeom>
            <a:ln w="12700">
              <a:headEnd type="oval" w="med" len="med"/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0" name="正方形/長方形 69"/>
            <p:cNvSpPr/>
            <p:nvPr/>
          </p:nvSpPr>
          <p:spPr bwMode="auto">
            <a:xfrm>
              <a:off x="7531608" y="2089467"/>
              <a:ext cx="379944" cy="34218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rPr>
                <a:t>２ｍ</a:t>
              </a:r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7465192" y="5031963"/>
            <a:ext cx="691552" cy="533212"/>
            <a:chOff x="7178179" y="4503887"/>
            <a:chExt cx="691552" cy="541144"/>
          </a:xfrm>
        </p:grpSpPr>
        <p:pic>
          <p:nvPicPr>
            <p:cNvPr id="72" name="図 71"/>
            <p:cNvPicPr>
              <a:picLocks noChangeAspect="1"/>
            </p:cNvPicPr>
            <p:nvPr/>
          </p:nvPicPr>
          <p:blipFill rotWithShape="1">
            <a:blip r:embed="rId6" cstate="email">
              <a:clrChange>
                <a:clrFrom>
                  <a:srgbClr val="BFE4ED"/>
                </a:clrFrom>
                <a:clrTo>
                  <a:srgbClr val="BFE4E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99674" y="4503887"/>
              <a:ext cx="518682" cy="352704"/>
            </a:xfrm>
            <a:prstGeom prst="rect">
              <a:avLst/>
            </a:prstGeom>
          </p:spPr>
        </p:pic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910A2429-14EB-4E42-B14F-C24200D75D0E}"/>
                </a:ext>
              </a:extLst>
            </p:cNvPr>
            <p:cNvSpPr txBox="1"/>
            <p:nvPr/>
          </p:nvSpPr>
          <p:spPr>
            <a:xfrm>
              <a:off x="7178179" y="4783421"/>
              <a:ext cx="69155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消毒液</a:t>
              </a:r>
              <a:endPara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75" name="正方形/長方形 74"/>
          <p:cNvSpPr/>
          <p:nvPr/>
        </p:nvSpPr>
        <p:spPr bwMode="auto">
          <a:xfrm>
            <a:off x="6409956" y="658035"/>
            <a:ext cx="2584422" cy="5843841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49364" y="635364"/>
            <a:ext cx="2545014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ツール類</a:t>
            </a:r>
            <a:endParaRPr lang="en-US" altLang="ja-JP" sz="1100" b="1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77" name="図 76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068" y="1898845"/>
            <a:ext cx="538962" cy="36541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8" name="図 77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3290301"/>
            <a:ext cx="529675" cy="40631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9" name="図 78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671" y="4284894"/>
            <a:ext cx="535360" cy="38071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0" name="図 7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95689" y="2392719"/>
            <a:ext cx="519141" cy="36737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23" name="グループ化 22"/>
          <p:cNvGrpSpPr/>
          <p:nvPr/>
        </p:nvGrpSpPr>
        <p:grpSpPr>
          <a:xfrm>
            <a:off x="6591457" y="4953481"/>
            <a:ext cx="825926" cy="611694"/>
            <a:chOff x="7065300" y="5066569"/>
            <a:chExt cx="825926" cy="620793"/>
          </a:xfrm>
        </p:grpSpPr>
        <p:pic>
          <p:nvPicPr>
            <p:cNvPr id="83" name="図 8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5300" y="5066569"/>
              <a:ext cx="760503" cy="537580"/>
            </a:xfrm>
            <a:prstGeom prst="rect">
              <a:avLst/>
            </a:prstGeom>
          </p:spPr>
        </p:pic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910A2429-14EB-4E42-B14F-C24200D75D0E}"/>
                </a:ext>
              </a:extLst>
            </p:cNvPr>
            <p:cNvSpPr txBox="1"/>
            <p:nvPr/>
          </p:nvSpPr>
          <p:spPr>
            <a:xfrm>
              <a:off x="7199674" y="5425752"/>
              <a:ext cx="69155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体温計</a:t>
              </a:r>
              <a:endPara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pic>
        <p:nvPicPr>
          <p:cNvPr id="86" name="図 85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782131" y="1893943"/>
            <a:ext cx="523301" cy="37032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7" name="Picture 19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850" y="2370857"/>
            <a:ext cx="539183" cy="38156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8" name="Picture 20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2822148"/>
            <a:ext cx="529675" cy="37483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8" name="図 97"/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915" y="2850295"/>
            <a:ext cx="509306" cy="3638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9" name="図 98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006" y="3284094"/>
            <a:ext cx="502215" cy="38512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0" name="図 99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923" y="3780247"/>
            <a:ext cx="520298" cy="4132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1" name="図 100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915" y="4290681"/>
            <a:ext cx="509306" cy="39868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380710" y="1893944"/>
            <a:ext cx="504282" cy="35491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93203" y="2403234"/>
            <a:ext cx="504282" cy="3568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86670" y="2843733"/>
            <a:ext cx="504282" cy="3703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93203" y="3277414"/>
            <a:ext cx="504282" cy="39180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80710" y="3795018"/>
            <a:ext cx="504282" cy="3984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379655" y="4282553"/>
            <a:ext cx="517830" cy="4068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14816" y="822393"/>
            <a:ext cx="139651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動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線・スペース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383705" y="1235086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一般滞在者通路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938482" y="1241600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疑症状者</a:t>
            </a:r>
            <a:endParaRPr lang="en-US" altLang="ja-JP" sz="8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専用通路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442230" y="1239100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スタッフ</a:t>
            </a:r>
            <a:endParaRPr lang="en-US" altLang="ja-JP" sz="8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専用通路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25" name="右矢印 24"/>
          <p:cNvSpPr/>
          <p:nvPr/>
        </p:nvSpPr>
        <p:spPr bwMode="auto">
          <a:xfrm>
            <a:off x="6610557" y="1041414"/>
            <a:ext cx="289193" cy="250085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05" name="右矢印 104"/>
          <p:cNvSpPr/>
          <p:nvPr/>
        </p:nvSpPr>
        <p:spPr bwMode="auto">
          <a:xfrm>
            <a:off x="7615680" y="1025761"/>
            <a:ext cx="289193" cy="250085"/>
          </a:xfrm>
          <a:prstGeom prst="rightArrow">
            <a:avLst/>
          </a:prstGeom>
          <a:solidFill>
            <a:srgbClr val="9696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06" name="右矢印 105"/>
          <p:cNvSpPr/>
          <p:nvPr/>
        </p:nvSpPr>
        <p:spPr bwMode="auto">
          <a:xfrm>
            <a:off x="7133449" y="1025761"/>
            <a:ext cx="289193" cy="250085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73815" y="1574373"/>
            <a:ext cx="69155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看板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13" name="メモ 3">
            <a:extLst>
              <a:ext uri="{FF2B5EF4-FFF2-40B4-BE49-F238E27FC236}">
                <a16:creationId xmlns:a16="http://schemas.microsoft.com/office/drawing/2014/main" id="{5D63BE84-09D1-4251-A35A-6ABE17DC6A79}"/>
              </a:ext>
            </a:extLst>
          </p:cNvPr>
          <p:cNvSpPr/>
          <p:nvPr/>
        </p:nvSpPr>
        <p:spPr bwMode="auto">
          <a:xfrm>
            <a:off x="6542094" y="5604652"/>
            <a:ext cx="708989" cy="577754"/>
          </a:xfrm>
          <a:prstGeom prst="foldedCorner">
            <a:avLst>
              <a:gd name="adj" fmla="val 23343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●●</a:t>
            </a: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charset="0"/>
              <a:ea typeface="HGPｺﾞｼｯｸE" pitchFamily="50" charset="-128"/>
            </a:endParaRPr>
          </a:p>
        </p:txBody>
      </p:sp>
      <p:cxnSp>
        <p:nvCxnSpPr>
          <p:cNvPr id="114" name="直線コネクタ 113">
            <a:extLst>
              <a:ext uri="{FF2B5EF4-FFF2-40B4-BE49-F238E27FC236}">
                <a16:creationId xmlns:a16="http://schemas.microsoft.com/office/drawing/2014/main" id="{5DB70B52-C501-4FF6-AE4C-01173A9D76A3}"/>
              </a:ext>
            </a:extLst>
          </p:cNvPr>
          <p:cNvCxnSpPr>
            <a:cxnSpLocks/>
          </p:cNvCxnSpPr>
          <p:nvPr/>
        </p:nvCxnSpPr>
        <p:spPr bwMode="auto">
          <a:xfrm>
            <a:off x="8262966" y="5149204"/>
            <a:ext cx="448153" cy="945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060779" y="5195843"/>
            <a:ext cx="871939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パーティション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（幅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72448" y="4780727"/>
            <a:ext cx="69155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その他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120" name="Picture 3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829" y="1898967"/>
            <a:ext cx="516201" cy="36529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" name="図 121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7168908" y="3789478"/>
            <a:ext cx="522573" cy="4039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3" name="図 122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170683" y="4284894"/>
            <a:ext cx="520798" cy="4052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380178" y="6094073"/>
            <a:ext cx="1765576" cy="40780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スペース目安</a:t>
            </a:r>
            <a:endParaRPr lang="en-US" altLang="ja-JP" sz="105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（図面の縮尺に合わせること）</a:t>
            </a:r>
            <a:endParaRPr lang="en-US" altLang="ja-JP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126" name="図 125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873049" y="624626"/>
            <a:ext cx="4800680" cy="5926123"/>
          </a:xfrm>
          <a:prstGeom prst="rect">
            <a:avLst/>
          </a:prstGeom>
        </p:spPr>
      </p:pic>
      <p:sp>
        <p:nvSpPr>
          <p:cNvPr id="58" name="正方形/長方形 57"/>
          <p:cNvSpPr/>
          <p:nvPr/>
        </p:nvSpPr>
        <p:spPr bwMode="auto">
          <a:xfrm>
            <a:off x="7718349" y="5733130"/>
            <a:ext cx="382174" cy="3207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2.6</a:t>
            </a:r>
            <a:r>
              <a:rPr lang="ja-JP" altLang="en-US" sz="1200" dirty="0" smtClean="0">
                <a:solidFill>
                  <a:schemeClr val="tx1"/>
                </a:solidFill>
                <a:latin typeface="+mn-lt"/>
                <a:ea typeface="+mn-ea"/>
              </a:rPr>
              <a:t>㎡</a:t>
            </a:r>
            <a:endParaRPr lang="ja-JP" altLang="en-US" sz="12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66" name="正方形/長方形 65"/>
          <p:cNvSpPr/>
          <p:nvPr/>
        </p:nvSpPr>
        <p:spPr>
          <a:xfrm>
            <a:off x="8094700" y="1172411"/>
            <a:ext cx="460091" cy="20015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8097911" y="935978"/>
            <a:ext cx="451194" cy="192092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正方形/長方形 67"/>
          <p:cNvSpPr/>
          <p:nvPr/>
        </p:nvSpPr>
        <p:spPr>
          <a:xfrm>
            <a:off x="8084344" y="1414361"/>
            <a:ext cx="462195" cy="203438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20466" y="919647"/>
            <a:ext cx="307777" cy="184666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一般滞在</a:t>
            </a:r>
            <a:endParaRPr lang="en-US" altLang="ja-JP" sz="6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スペース</a:t>
            </a:r>
            <a:endParaRPr lang="en-US" altLang="ja-JP" sz="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28643" y="1192766"/>
            <a:ext cx="365735" cy="184666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>
              <a:defRPr sz="600">
                <a:latin typeface="HGPｺﾞｼｯｸM" panose="020B0600000000000000" pitchFamily="50" charset="-128"/>
                <a:ea typeface="HGPｺﾞｼｯｸM" panose="020B0600000000000000" pitchFamily="50" charset="-128"/>
              </a:defRPr>
            </a:lvl1pPr>
          </a:lstStyle>
          <a:p>
            <a:r>
              <a:rPr lang="ja-JP" altLang="en-US" dirty="0"/>
              <a:t>用途制限</a:t>
            </a:r>
            <a:endParaRPr lang="en-US" altLang="ja-JP" dirty="0"/>
          </a:p>
          <a:p>
            <a:r>
              <a:rPr lang="ja-JP" altLang="en-US" dirty="0"/>
              <a:t>スペース</a:t>
            </a:r>
            <a:endParaRPr lang="en-US" altLang="ja-JP" dirty="0"/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36650" y="1423126"/>
            <a:ext cx="365735" cy="184666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>
              <a:defRPr sz="600">
                <a:latin typeface="HGPｺﾞｼｯｸM" panose="020B0600000000000000" pitchFamily="50" charset="-128"/>
                <a:ea typeface="HGPｺﾞｼｯｸM" panose="020B0600000000000000" pitchFamily="50" charset="-128"/>
              </a:defRPr>
            </a:lvl1pPr>
          </a:lstStyle>
          <a:p>
            <a:r>
              <a:rPr lang="ja-JP" altLang="en-US" dirty="0" smtClean="0"/>
              <a:t>立入禁止</a:t>
            </a:r>
            <a:endParaRPr lang="en-US" altLang="ja-JP" dirty="0" smtClean="0"/>
          </a:p>
          <a:p>
            <a:r>
              <a:rPr lang="ja-JP" altLang="en-US" dirty="0"/>
              <a:t>エリア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30579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950" y="0"/>
            <a:ext cx="7344370" cy="561975"/>
          </a:xfrm>
        </p:spPr>
        <p:txBody>
          <a:bodyPr anchor="t"/>
          <a:lstStyle/>
          <a:p>
            <a:r>
              <a:rPr lang="ja-JP" altLang="en-US" dirty="0" smtClean="0">
                <a:latin typeface="+mj-ea"/>
              </a:rPr>
              <a:t>ヒント</a:t>
            </a:r>
            <a:endParaRPr lang="ja-JP" altLang="en-US" dirty="0">
              <a:latin typeface="+mj-ea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>
          <a:xfrm>
            <a:off x="6965708" y="6548215"/>
            <a:ext cx="2133600" cy="476250"/>
          </a:xfrm>
        </p:spPr>
        <p:txBody>
          <a:bodyPr/>
          <a:lstStyle/>
          <a:p>
            <a:pPr>
              <a:defRPr/>
            </a:pPr>
            <a:fld id="{64F8D627-3D20-4DB6-A65B-7BAFFADF10AC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pic>
        <p:nvPicPr>
          <p:cNvPr id="126" name="図 1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1768" y="597535"/>
            <a:ext cx="4800680" cy="5926123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2812" y="1020077"/>
            <a:ext cx="5158856" cy="4802087"/>
          </a:xfrm>
          <a:solidFill>
            <a:schemeClr val="accent5"/>
          </a:solidFill>
        </p:spPr>
        <p:txBody>
          <a:bodyPr/>
          <a:lstStyle/>
          <a:p>
            <a:pPr marL="376238" indent="0">
              <a:spcBef>
                <a:spcPts val="1200"/>
              </a:spcBef>
              <a:buNone/>
            </a:pPr>
            <a:r>
              <a:rPr lang="ja-JP" altLang="en-US" sz="1800" dirty="0">
                <a:solidFill>
                  <a:srgbClr val="C00000"/>
                </a:solidFill>
              </a:rPr>
              <a:t>検討</a:t>
            </a:r>
            <a:r>
              <a:rPr lang="ja-JP" altLang="en-US" sz="1800" dirty="0" smtClean="0">
                <a:solidFill>
                  <a:srgbClr val="C00000"/>
                </a:solidFill>
              </a:rPr>
              <a:t>の</a:t>
            </a:r>
            <a:r>
              <a:rPr lang="ja-JP" altLang="en-US" sz="1800" dirty="0">
                <a:solidFill>
                  <a:srgbClr val="C00000"/>
                </a:solidFill>
              </a:rPr>
              <a:t>ポイント</a:t>
            </a:r>
            <a:endParaRPr lang="en-US" altLang="ja-JP" sz="1600" u="sng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719138">
              <a:spcBef>
                <a:spcPts val="1200"/>
              </a:spcBef>
            </a:pPr>
            <a:r>
              <a:rPr lang="ja-JP" altLang="en-US" sz="1600" u="sng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レイアウト</a:t>
            </a:r>
            <a:r>
              <a:rPr lang="ja-JP" altLang="en-US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（ゲーム中に随時変更してください）</a:t>
            </a:r>
            <a:endParaRPr lang="en-US" altLang="ja-JP" sz="16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①受付</a:t>
            </a:r>
            <a:endParaRPr lang="en-US" altLang="ja-JP" sz="1200" dirty="0" smtClean="0"/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②受入場所（必要に応じて</a:t>
            </a:r>
            <a:r>
              <a:rPr lang="en-US" altLang="ja-JP" sz="1200" dirty="0" smtClean="0"/>
              <a:t>”</a:t>
            </a:r>
            <a:r>
              <a:rPr lang="ja-JP" altLang="en-US" sz="1200" dirty="0" smtClean="0"/>
              <a:t>対象別</a:t>
            </a:r>
            <a:r>
              <a:rPr lang="en-US" altLang="ja-JP" sz="1200" dirty="0" smtClean="0"/>
              <a:t>”</a:t>
            </a:r>
            <a:r>
              <a:rPr lang="ja-JP" altLang="en-US" sz="1200" dirty="0" smtClean="0"/>
              <a:t>）</a:t>
            </a:r>
            <a:endParaRPr lang="en-US" altLang="ja-JP" sz="1200" dirty="0" smtClean="0"/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③受入前</a:t>
            </a:r>
            <a:r>
              <a:rPr lang="ja-JP" altLang="en-US" sz="1200" dirty="0"/>
              <a:t>の待機</a:t>
            </a:r>
            <a:r>
              <a:rPr lang="ja-JP" altLang="en-US" sz="1200" dirty="0" smtClean="0"/>
              <a:t>スペース・受入人数</a:t>
            </a:r>
            <a:endParaRPr lang="en-US" altLang="ja-JP" sz="1200" dirty="0" smtClean="0"/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④備蓄品</a:t>
            </a:r>
            <a:r>
              <a:rPr lang="ja-JP" altLang="en-US" sz="1200" dirty="0"/>
              <a:t>配付</a:t>
            </a:r>
            <a:r>
              <a:rPr lang="ja-JP" altLang="en-US" sz="1200" dirty="0" smtClean="0"/>
              <a:t>スペース</a:t>
            </a:r>
            <a:endParaRPr lang="en-US" altLang="ja-JP" sz="1200" dirty="0" smtClean="0"/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⑤情報</a:t>
            </a:r>
            <a:r>
              <a:rPr lang="ja-JP" altLang="en-US" sz="1200" dirty="0"/>
              <a:t>提供</a:t>
            </a:r>
            <a:r>
              <a:rPr lang="ja-JP" altLang="en-US" sz="1200" dirty="0" smtClean="0"/>
              <a:t>スペース</a:t>
            </a:r>
            <a:endParaRPr lang="en-US" altLang="ja-JP" sz="1200" dirty="0" smtClean="0"/>
          </a:p>
          <a:p>
            <a:pPr marL="833438" lvl="1" indent="0">
              <a:spcBef>
                <a:spcPts val="1200"/>
              </a:spcBef>
              <a:buNone/>
            </a:pPr>
            <a:r>
              <a:rPr lang="ja-JP" altLang="en-US" sz="1200" dirty="0" smtClean="0"/>
              <a:t>⑥その他（運営本部、立入禁止地区等）</a:t>
            </a:r>
            <a:endParaRPr lang="en-US" altLang="ja-JP" sz="16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719138">
              <a:spcBef>
                <a:spcPts val="1200"/>
              </a:spcBef>
            </a:pPr>
            <a:r>
              <a:rPr lang="ja-JP" altLang="en-US" sz="1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動線</a:t>
            </a:r>
            <a:endParaRPr lang="en-US" altLang="ja-JP" sz="16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1119188" lvl="1">
              <a:spcBef>
                <a:spcPts val="1200"/>
              </a:spcBef>
            </a:pP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帰宅</a:t>
            </a:r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困難者の受け入れ・移動の動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線</a:t>
            </a:r>
            <a:endParaRPr lang="en-US" altLang="ja-JP" sz="12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marL="261938" lvl="1" indent="0">
              <a:spcBef>
                <a:spcPts val="1200"/>
              </a:spcBef>
              <a:buNone/>
            </a:pPr>
            <a:r>
              <a:rPr lang="ja-JP" altLang="en-US" sz="1600" dirty="0" smtClean="0"/>
              <a:t>　・</a:t>
            </a:r>
            <a:r>
              <a:rPr lang="ja-JP" altLang="en-US" sz="1600" u="sng" dirty="0" smtClean="0"/>
              <a:t>受入時の配付備蓄品</a:t>
            </a:r>
            <a:endParaRPr lang="en-US" altLang="ja-JP" sz="1600" u="sng" dirty="0" smtClean="0"/>
          </a:p>
          <a:p>
            <a:pPr marL="261938" lvl="1" indent="0">
              <a:spcBef>
                <a:spcPts val="1200"/>
              </a:spcBef>
              <a:buNone/>
            </a:pPr>
            <a:r>
              <a:rPr lang="ja-JP" altLang="en-US" sz="1200" dirty="0"/>
              <a:t>　</a:t>
            </a:r>
            <a:r>
              <a:rPr lang="ja-JP" altLang="en-US" sz="1200" dirty="0" smtClean="0"/>
              <a:t>　　　　受入</a:t>
            </a:r>
            <a:r>
              <a:rPr lang="ja-JP" altLang="en-US" sz="1200" dirty="0"/>
              <a:t>時に配布する備蓄品を決める</a:t>
            </a:r>
            <a:r>
              <a:rPr lang="ja-JP" altLang="en-US" sz="1200" dirty="0" smtClean="0"/>
              <a:t>。</a:t>
            </a:r>
            <a:endParaRPr lang="en-US" altLang="ja-JP" sz="1200" dirty="0" smtClean="0"/>
          </a:p>
          <a:p>
            <a:pPr marL="261938" lvl="1" indent="0">
              <a:spcBef>
                <a:spcPts val="1200"/>
              </a:spcBef>
              <a:buNone/>
            </a:pPr>
            <a:r>
              <a:rPr lang="ja-JP" altLang="en-US" sz="1600" dirty="0" smtClean="0"/>
              <a:t>　　　　　　　　　　　　　　　　　　　　等</a:t>
            </a:r>
            <a:endParaRPr lang="ja-JP" altLang="en-US" sz="1800" dirty="0"/>
          </a:p>
        </p:txBody>
      </p:sp>
      <p:pic>
        <p:nvPicPr>
          <p:cNvPr id="57" name="Picture 2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3788045"/>
            <a:ext cx="538963" cy="40541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8" name="Picture 2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325" y="2387018"/>
            <a:ext cx="506222" cy="358234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9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062" y="2838223"/>
            <a:ext cx="488968" cy="346025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908" y="3287070"/>
            <a:ext cx="507121" cy="35887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3" name="正方形/長方形 62"/>
          <p:cNvSpPr/>
          <p:nvPr/>
        </p:nvSpPr>
        <p:spPr bwMode="auto">
          <a:xfrm>
            <a:off x="8206858" y="5653036"/>
            <a:ext cx="477335" cy="46587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200" dirty="0">
                <a:solidFill>
                  <a:schemeClr val="tx1"/>
                </a:solidFill>
                <a:latin typeface="+mn-lt"/>
                <a:ea typeface="+mn-ea"/>
              </a:rPr>
              <a:t>４㎡</a:t>
            </a:r>
          </a:p>
        </p:txBody>
      </p:sp>
      <p:sp>
        <p:nvSpPr>
          <p:cNvPr id="64" name="六角形 63"/>
          <p:cNvSpPr/>
          <p:nvPr/>
        </p:nvSpPr>
        <p:spPr>
          <a:xfrm rot="1783683">
            <a:off x="7660752" y="5679093"/>
            <a:ext cx="497369" cy="432048"/>
          </a:xfrm>
          <a:prstGeom prst="hexagon">
            <a:avLst>
              <a:gd name="adj" fmla="val 28262"/>
              <a:gd name="vf" fmla="val 11547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ja-JP" altLang="en-US" sz="1200" dirty="0">
              <a:solidFill>
                <a:schemeClr val="tx1"/>
              </a:solidFill>
            </a:endParaRPr>
          </a:p>
        </p:txBody>
      </p:sp>
      <p:grpSp>
        <p:nvGrpSpPr>
          <p:cNvPr id="65" name="グループ化 64"/>
          <p:cNvGrpSpPr/>
          <p:nvPr/>
        </p:nvGrpSpPr>
        <p:grpSpPr>
          <a:xfrm>
            <a:off x="7241551" y="5646432"/>
            <a:ext cx="379944" cy="448961"/>
            <a:chOff x="7531608" y="2052189"/>
            <a:chExt cx="379944" cy="448961"/>
          </a:xfrm>
        </p:grpSpPr>
        <p:cxnSp>
          <p:nvCxnSpPr>
            <p:cNvPr id="66" name="直線矢印コネクタ 65"/>
            <p:cNvCxnSpPr/>
            <p:nvPr/>
          </p:nvCxnSpPr>
          <p:spPr bwMode="auto">
            <a:xfrm>
              <a:off x="7884368" y="2052189"/>
              <a:ext cx="0" cy="448961"/>
            </a:xfrm>
            <a:prstGeom prst="straightConnector1">
              <a:avLst/>
            </a:prstGeom>
            <a:ln w="12700">
              <a:headEnd type="oval" w="med" len="med"/>
              <a:tailEnd type="oval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7" name="正方形/長方形 66"/>
            <p:cNvSpPr/>
            <p:nvPr/>
          </p:nvSpPr>
          <p:spPr bwMode="auto">
            <a:xfrm>
              <a:off x="7531608" y="2089467"/>
              <a:ext cx="379944" cy="342183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1" lang="ja-JP" alt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HGPｺﾞｼｯｸE" pitchFamily="50" charset="-128"/>
                </a:rPr>
                <a:t>２ｍ</a:t>
              </a:r>
            </a:p>
          </p:txBody>
        </p:sp>
      </p:grpSp>
      <p:grpSp>
        <p:nvGrpSpPr>
          <p:cNvPr id="68" name="グループ化 67"/>
          <p:cNvGrpSpPr/>
          <p:nvPr/>
        </p:nvGrpSpPr>
        <p:grpSpPr>
          <a:xfrm>
            <a:off x="7465192" y="5031963"/>
            <a:ext cx="691552" cy="533212"/>
            <a:chOff x="7178179" y="4503887"/>
            <a:chExt cx="691552" cy="541144"/>
          </a:xfrm>
        </p:grpSpPr>
        <p:pic>
          <p:nvPicPr>
            <p:cNvPr id="71" name="図 70"/>
            <p:cNvPicPr>
              <a:picLocks noChangeAspect="1"/>
            </p:cNvPicPr>
            <p:nvPr/>
          </p:nvPicPr>
          <p:blipFill rotWithShape="1">
            <a:blip r:embed="rId7" cstate="email">
              <a:clrChange>
                <a:clrFrom>
                  <a:srgbClr val="BFE4ED"/>
                </a:clrFrom>
                <a:clrTo>
                  <a:srgbClr val="BFE4ED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99674" y="4503887"/>
              <a:ext cx="518682" cy="352704"/>
            </a:xfrm>
            <a:prstGeom prst="rect">
              <a:avLst/>
            </a:prstGeom>
          </p:spPr>
        </p:pic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910A2429-14EB-4E42-B14F-C24200D75D0E}"/>
                </a:ext>
              </a:extLst>
            </p:cNvPr>
            <p:cNvSpPr txBox="1"/>
            <p:nvPr/>
          </p:nvSpPr>
          <p:spPr>
            <a:xfrm>
              <a:off x="7178179" y="4783421"/>
              <a:ext cx="69155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消毒液</a:t>
              </a:r>
              <a:endPara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sp>
        <p:nvSpPr>
          <p:cNvPr id="81" name="正方形/長方形 80"/>
          <p:cNvSpPr/>
          <p:nvPr/>
        </p:nvSpPr>
        <p:spPr bwMode="auto">
          <a:xfrm>
            <a:off x="6409956" y="658035"/>
            <a:ext cx="2584422" cy="5843841"/>
          </a:xfrm>
          <a:prstGeom prst="rect">
            <a:avLst/>
          </a:prstGeom>
          <a:noFill/>
          <a:ln w="19050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49364" y="635364"/>
            <a:ext cx="2545014" cy="26161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b="1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ツール類</a:t>
            </a:r>
            <a:endParaRPr lang="en-US" altLang="ja-JP" sz="1100" b="1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85" name="図 8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068" y="1898845"/>
            <a:ext cx="538962" cy="365419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89" name="図 88"/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3290301"/>
            <a:ext cx="529675" cy="40631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0" name="図 89"/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671" y="4284894"/>
            <a:ext cx="535360" cy="38071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1" name="図 9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795689" y="2392719"/>
            <a:ext cx="519141" cy="36737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grpSp>
        <p:nvGrpSpPr>
          <p:cNvPr id="92" name="グループ化 91"/>
          <p:cNvGrpSpPr/>
          <p:nvPr/>
        </p:nvGrpSpPr>
        <p:grpSpPr>
          <a:xfrm>
            <a:off x="6591457" y="4953481"/>
            <a:ext cx="825926" cy="611694"/>
            <a:chOff x="7065300" y="5066569"/>
            <a:chExt cx="825926" cy="620793"/>
          </a:xfrm>
        </p:grpSpPr>
        <p:pic>
          <p:nvPicPr>
            <p:cNvPr id="93" name="図 92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65300" y="5066569"/>
              <a:ext cx="760503" cy="537580"/>
            </a:xfrm>
            <a:prstGeom prst="rect">
              <a:avLst/>
            </a:prstGeom>
          </p:spPr>
        </p:pic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910A2429-14EB-4E42-B14F-C24200D75D0E}"/>
                </a:ext>
              </a:extLst>
            </p:cNvPr>
            <p:cNvSpPr txBox="1"/>
            <p:nvPr/>
          </p:nvSpPr>
          <p:spPr>
            <a:xfrm>
              <a:off x="7199674" y="5425752"/>
              <a:ext cx="691552" cy="261610"/>
            </a:xfrm>
            <a:prstGeom prst="rect">
              <a:avLst/>
            </a:prstGeom>
            <a:noFill/>
            <a:ln w="12700"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ja-JP" altLang="en-US" sz="1050" dirty="0" smtClean="0">
                  <a:latin typeface="HGPｺﾞｼｯｸM" panose="020B0600000000000000" pitchFamily="50" charset="-128"/>
                  <a:ea typeface="HGPｺﾞｼｯｸM" panose="020B0600000000000000" pitchFamily="50" charset="-128"/>
                </a:rPr>
                <a:t>体温計</a:t>
              </a:r>
              <a:endParaRPr lang="en-US" altLang="ja-JP" sz="1050" dirty="0">
                <a:latin typeface="HGPｺﾞｼｯｸM" panose="020B0600000000000000" pitchFamily="50" charset="-128"/>
                <a:ea typeface="HGPｺﾞｼｯｸM" panose="020B0600000000000000" pitchFamily="50" charset="-128"/>
              </a:endParaRPr>
            </a:p>
          </p:txBody>
        </p:sp>
      </p:grpSp>
      <p:pic>
        <p:nvPicPr>
          <p:cNvPr id="95" name="図 9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782131" y="1893943"/>
            <a:ext cx="523301" cy="37032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96" name="Picture 19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2850" y="2370857"/>
            <a:ext cx="539183" cy="381561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7" name="Picture 20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355" y="2822148"/>
            <a:ext cx="529675" cy="374833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" name="図 101"/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915" y="2850295"/>
            <a:ext cx="509306" cy="36382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3" name="図 102"/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8006" y="3284094"/>
            <a:ext cx="502215" cy="385123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04" name="図 103"/>
          <p:cNvPicPr/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9923" y="3780247"/>
            <a:ext cx="520298" cy="4132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2" name="図 111"/>
          <p:cNvPicPr/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0915" y="4290681"/>
            <a:ext cx="509306" cy="39868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6" name="図 115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8380710" y="1893944"/>
            <a:ext cx="504282" cy="35491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7" name="図 116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93203" y="2403234"/>
            <a:ext cx="504282" cy="35686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18" name="図 117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8386670" y="2843733"/>
            <a:ext cx="504282" cy="37032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1" name="図 120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8393203" y="3277414"/>
            <a:ext cx="504282" cy="39180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4" name="図 123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8380710" y="3795018"/>
            <a:ext cx="504282" cy="39844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27" name="図 126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8379655" y="4282553"/>
            <a:ext cx="517830" cy="40681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28" name="テキスト ボックス 127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14816" y="822393"/>
            <a:ext cx="1396514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動</a:t>
            </a:r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線・スペース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383705" y="1235086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一般滞在者通路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0" name="テキスト ボックス 129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938482" y="1241600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疑症状者</a:t>
            </a:r>
            <a:endParaRPr lang="en-US" altLang="ja-JP" sz="8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専用通路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1" name="テキスト ボックス 130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442230" y="1239100"/>
            <a:ext cx="691552" cy="33855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スタッフ</a:t>
            </a:r>
            <a:endParaRPr lang="en-US" altLang="ja-JP" sz="8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8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専用通路</a:t>
            </a:r>
            <a:endParaRPr lang="en-US" altLang="ja-JP" sz="8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2" name="右矢印 131"/>
          <p:cNvSpPr/>
          <p:nvPr/>
        </p:nvSpPr>
        <p:spPr bwMode="auto">
          <a:xfrm>
            <a:off x="6610557" y="1041414"/>
            <a:ext cx="289193" cy="250085"/>
          </a:xfrm>
          <a:prstGeom prst="rightArrow">
            <a:avLst/>
          </a:prstGeom>
          <a:solidFill>
            <a:srgbClr val="0070C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33" name="右矢印 132"/>
          <p:cNvSpPr/>
          <p:nvPr/>
        </p:nvSpPr>
        <p:spPr bwMode="auto">
          <a:xfrm>
            <a:off x="7615680" y="1025761"/>
            <a:ext cx="289193" cy="250085"/>
          </a:xfrm>
          <a:prstGeom prst="rightArrow">
            <a:avLst/>
          </a:prstGeom>
          <a:solidFill>
            <a:srgbClr val="969696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34" name="右矢印 133"/>
          <p:cNvSpPr/>
          <p:nvPr/>
        </p:nvSpPr>
        <p:spPr bwMode="auto">
          <a:xfrm>
            <a:off x="7133449" y="1025761"/>
            <a:ext cx="289193" cy="250085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HGPｺﾞｼｯｸE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73815" y="1574373"/>
            <a:ext cx="69155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看板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6" name="メモ 3">
            <a:extLst>
              <a:ext uri="{FF2B5EF4-FFF2-40B4-BE49-F238E27FC236}">
                <a16:creationId xmlns:a16="http://schemas.microsoft.com/office/drawing/2014/main" id="{5D63BE84-09D1-4251-A35A-6ABE17DC6A79}"/>
              </a:ext>
            </a:extLst>
          </p:cNvPr>
          <p:cNvSpPr/>
          <p:nvPr/>
        </p:nvSpPr>
        <p:spPr bwMode="auto">
          <a:xfrm>
            <a:off x="6542094" y="5604652"/>
            <a:ext cx="708989" cy="577754"/>
          </a:xfrm>
          <a:prstGeom prst="foldedCorner">
            <a:avLst>
              <a:gd name="adj" fmla="val 23343"/>
            </a:avLst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ja-JP" altLang="en-US" sz="1600" dirty="0">
                <a:highlight>
                  <a:srgbClr val="FFFF00"/>
                </a:highlight>
                <a:ea typeface="HGPｺﾞｼｯｸE" pitchFamily="50" charset="-128"/>
              </a:rPr>
              <a:t>●●</a:t>
            </a:r>
            <a:endParaRPr kumimoji="1" lang="ja-JP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highlight>
                <a:srgbClr val="FFFF00"/>
              </a:highlight>
              <a:latin typeface="Arial" charset="0"/>
              <a:ea typeface="HGPｺﾞｼｯｸE" pitchFamily="50" charset="-128"/>
            </a:endParaRPr>
          </a:p>
        </p:txBody>
      </p:sp>
      <p:cxnSp>
        <p:nvCxnSpPr>
          <p:cNvPr id="137" name="直線コネクタ 136">
            <a:extLst>
              <a:ext uri="{FF2B5EF4-FFF2-40B4-BE49-F238E27FC236}">
                <a16:creationId xmlns:a16="http://schemas.microsoft.com/office/drawing/2014/main" id="{5DB70B52-C501-4FF6-AE4C-01173A9D76A3}"/>
              </a:ext>
            </a:extLst>
          </p:cNvPr>
          <p:cNvCxnSpPr>
            <a:cxnSpLocks/>
          </p:cNvCxnSpPr>
          <p:nvPr/>
        </p:nvCxnSpPr>
        <p:spPr bwMode="auto">
          <a:xfrm>
            <a:off x="8262966" y="5149204"/>
            <a:ext cx="448153" cy="945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8" name="テキスト ボックス 137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060779" y="5195843"/>
            <a:ext cx="871939" cy="369332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パーティション</a:t>
            </a:r>
            <a:endParaRPr lang="en-US" altLang="ja-JP" sz="9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（幅</a:t>
            </a:r>
            <a:r>
              <a:rPr lang="en-US" altLang="ja-JP" sz="900" dirty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2</a:t>
            </a:r>
            <a:r>
              <a:rPr lang="en-US" altLang="ja-JP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m</a:t>
            </a:r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）</a:t>
            </a:r>
            <a:endParaRPr lang="en-US" altLang="ja-JP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6472448" y="4780727"/>
            <a:ext cx="69155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12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その他</a:t>
            </a:r>
            <a:endParaRPr lang="en-US" altLang="ja-JP" sz="12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pic>
        <p:nvPicPr>
          <p:cNvPr id="140" name="Picture 3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829" y="1898967"/>
            <a:ext cx="516201" cy="365297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1" name="図 140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7168908" y="3789478"/>
            <a:ext cx="522573" cy="4039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42" name="図 141"/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7170683" y="4284894"/>
            <a:ext cx="520798" cy="40527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7380178" y="6094073"/>
            <a:ext cx="1765576" cy="407804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スペース目安</a:t>
            </a:r>
            <a:endParaRPr lang="en-US" altLang="ja-JP" sz="105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pPr algn="ctr"/>
            <a:r>
              <a:rPr lang="ja-JP" altLang="en-US" sz="9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（図面の縮尺に合わせること）</a:t>
            </a:r>
            <a:endParaRPr lang="en-US" altLang="ja-JP" sz="9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44" name="正方形/長方形 143"/>
          <p:cNvSpPr/>
          <p:nvPr/>
        </p:nvSpPr>
        <p:spPr bwMode="auto">
          <a:xfrm>
            <a:off x="7718349" y="5733130"/>
            <a:ext cx="382174" cy="3207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ja-JP" sz="1200" dirty="0" smtClean="0">
                <a:solidFill>
                  <a:schemeClr val="tx1"/>
                </a:solidFill>
              </a:rPr>
              <a:t>2.6</a:t>
            </a:r>
            <a:r>
              <a:rPr lang="ja-JP" altLang="en-US" sz="1200" dirty="0" smtClean="0">
                <a:solidFill>
                  <a:schemeClr val="tx1"/>
                </a:solidFill>
                <a:latin typeface="+mn-lt"/>
                <a:ea typeface="+mn-ea"/>
              </a:rPr>
              <a:t>㎡</a:t>
            </a:r>
            <a:endParaRPr lang="ja-JP" altLang="en-US" sz="1200" dirty="0">
              <a:solidFill>
                <a:schemeClr val="tx1"/>
              </a:solidFill>
              <a:latin typeface="+mn-lt"/>
              <a:ea typeface="+mn-ea"/>
            </a:endParaRPr>
          </a:p>
        </p:txBody>
      </p:sp>
      <p:sp>
        <p:nvSpPr>
          <p:cNvPr id="145" name="正方形/長方形 144"/>
          <p:cNvSpPr/>
          <p:nvPr/>
        </p:nvSpPr>
        <p:spPr>
          <a:xfrm>
            <a:off x="8094700" y="1172411"/>
            <a:ext cx="460091" cy="200158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6" name="正方形/長方形 145"/>
          <p:cNvSpPr/>
          <p:nvPr/>
        </p:nvSpPr>
        <p:spPr>
          <a:xfrm>
            <a:off x="8097911" y="935978"/>
            <a:ext cx="451194" cy="192092"/>
          </a:xfrm>
          <a:prstGeom prst="rect">
            <a:avLst/>
          </a:prstGeom>
          <a:solidFill>
            <a:srgbClr val="00B0F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7" name="正方形/長方形 146"/>
          <p:cNvSpPr/>
          <p:nvPr/>
        </p:nvSpPr>
        <p:spPr>
          <a:xfrm>
            <a:off x="8084344" y="1414361"/>
            <a:ext cx="462195" cy="203438"/>
          </a:xfrm>
          <a:prstGeom prst="rect">
            <a:avLst/>
          </a:prstGeom>
          <a:solidFill>
            <a:srgbClr val="FF0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20466" y="919647"/>
            <a:ext cx="307777" cy="184666"/>
          </a:xfrm>
          <a:prstGeom prst="rect">
            <a:avLst/>
          </a:prstGeom>
          <a:noFill/>
          <a:ln w="12700">
            <a:noFill/>
          </a:ln>
        </p:spPr>
        <p:txBody>
          <a:bodyPr wrap="none" lIns="0" tIns="0" rIns="0" bIns="0" rtlCol="0">
            <a:spAutoFit/>
          </a:bodyPr>
          <a:lstStyle/>
          <a:p>
            <a:r>
              <a:rPr lang="ja-JP" altLang="en-US" sz="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一般滞在</a:t>
            </a:r>
            <a:endParaRPr lang="en-US" altLang="ja-JP" sz="600" dirty="0" smtClean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  <a:p>
            <a:r>
              <a:rPr lang="ja-JP" altLang="en-US" sz="600" dirty="0" smtClean="0">
                <a:latin typeface="HGPｺﾞｼｯｸM" panose="020B0600000000000000" pitchFamily="50" charset="-128"/>
                <a:ea typeface="HGPｺﾞｼｯｸM" panose="020B0600000000000000" pitchFamily="50" charset="-128"/>
              </a:rPr>
              <a:t>スペース</a:t>
            </a:r>
            <a:endParaRPr lang="en-US" altLang="ja-JP" sz="600" dirty="0">
              <a:latin typeface="HGPｺﾞｼｯｸM" panose="020B0600000000000000" pitchFamily="50" charset="-128"/>
              <a:ea typeface="HGPｺﾞｼｯｸM" panose="020B0600000000000000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28643" y="1192766"/>
            <a:ext cx="365735" cy="184666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>
              <a:defRPr sz="600">
                <a:latin typeface="HGPｺﾞｼｯｸM" panose="020B0600000000000000" pitchFamily="50" charset="-128"/>
                <a:ea typeface="HGPｺﾞｼｯｸM" panose="020B0600000000000000" pitchFamily="50" charset="-128"/>
              </a:defRPr>
            </a:lvl1pPr>
          </a:lstStyle>
          <a:p>
            <a:r>
              <a:rPr lang="ja-JP" altLang="en-US" dirty="0"/>
              <a:t>用途制限</a:t>
            </a:r>
            <a:endParaRPr lang="en-US" altLang="ja-JP" dirty="0"/>
          </a:p>
          <a:p>
            <a:r>
              <a:rPr lang="ja-JP" altLang="en-US" dirty="0"/>
              <a:t>スペース</a:t>
            </a:r>
            <a:endParaRPr lang="en-US" altLang="ja-JP" dirty="0"/>
          </a:p>
        </p:txBody>
      </p:sp>
      <p:sp>
        <p:nvSpPr>
          <p:cNvPr id="150" name="テキスト ボックス 149">
            <a:extLst>
              <a:ext uri="{FF2B5EF4-FFF2-40B4-BE49-F238E27FC236}">
                <a16:creationId xmlns:a16="http://schemas.microsoft.com/office/drawing/2014/main" id="{910A2429-14EB-4E42-B14F-C24200D75D0E}"/>
              </a:ext>
            </a:extLst>
          </p:cNvPr>
          <p:cNvSpPr txBox="1"/>
          <p:nvPr/>
        </p:nvSpPr>
        <p:spPr>
          <a:xfrm>
            <a:off x="8636650" y="1423126"/>
            <a:ext cx="365735" cy="184666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>
              <a:defRPr sz="600">
                <a:latin typeface="HGPｺﾞｼｯｸM" panose="020B0600000000000000" pitchFamily="50" charset="-128"/>
                <a:ea typeface="HGPｺﾞｼｯｸM" panose="020B0600000000000000" pitchFamily="50" charset="-128"/>
              </a:defRPr>
            </a:lvl1pPr>
          </a:lstStyle>
          <a:p>
            <a:r>
              <a:rPr lang="ja-JP" altLang="en-US" dirty="0" smtClean="0"/>
              <a:t>立入禁止</a:t>
            </a:r>
            <a:endParaRPr lang="en-US" altLang="ja-JP" dirty="0" smtClean="0"/>
          </a:p>
          <a:p>
            <a:r>
              <a:rPr lang="ja-JP" altLang="en-US" dirty="0"/>
              <a:t>エリア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5960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標準デザイン">
  <a:themeElements>
    <a:clrScheme name="1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標準デザイン">
      <a:majorFont>
        <a:latin typeface="HGPｺﾞｼｯｸE"/>
        <a:ea typeface="HGPｺﾞｼｯｸE"/>
        <a:cs typeface=""/>
      </a:majorFont>
      <a:minorFont>
        <a:latin typeface="HGPｺﾞｼｯｸE"/>
        <a:ea typeface="HGPｺﾞｼｯｸE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1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標準デザイン">
  <a:themeElements>
    <a:clrScheme name="2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2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標準デザイン">
  <a:themeElements>
    <a:clrScheme name="3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3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3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標準デザイン">
  <a:themeElements>
    <a:clrScheme name="4_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4_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969696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HGPｺﾞｼｯｸE" pitchFamily="50" charset="-128"/>
          </a:defRPr>
        </a:defPPr>
      </a:lstStyle>
    </a:lnDef>
  </a:objectDefaults>
  <a:extraClrSchemeLst>
    <a:extraClrScheme>
      <a:clrScheme name="4_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220</Words>
  <Application>Microsoft Office PowerPoint</Application>
  <PresentationFormat>画面に合わせる (4:3)</PresentationFormat>
  <Paragraphs>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4</vt:i4>
      </vt:variant>
      <vt:variant>
        <vt:lpstr>スライド タイトル</vt:lpstr>
      </vt:variant>
      <vt:variant>
        <vt:i4>2</vt:i4>
      </vt:variant>
    </vt:vector>
  </HeadingPairs>
  <TitlesOfParts>
    <vt:vector size="14" baseType="lpstr">
      <vt:lpstr>HGPｺﾞｼｯｸE</vt:lpstr>
      <vt:lpstr>HGPｺﾞｼｯｸM</vt:lpstr>
      <vt:lpstr>HGｺﾞｼｯｸE</vt:lpstr>
      <vt:lpstr>Meiryo UI</vt:lpstr>
      <vt:lpstr>ＭＳ Ｐゴシック</vt:lpstr>
      <vt:lpstr>Arial</vt:lpstr>
      <vt:lpstr>Calibri</vt:lpstr>
      <vt:lpstr>Verdana</vt:lpstr>
      <vt:lpstr>1_標準デザイン</vt:lpstr>
      <vt:lpstr>2_標準デザイン</vt:lpstr>
      <vt:lpstr>3_標準デザイン</vt:lpstr>
      <vt:lpstr>4_標準デザイン</vt:lpstr>
      <vt:lpstr>レイアウト・動線・人数配分の検討（次ページにポイント）</vt:lpstr>
      <vt:lpstr>ヒント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2014-06-24T00:39:35Z</dcterms:created>
  <dcterms:modified xsi:type="dcterms:W3CDTF">2020-12-04T04:50:09Z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597104</vt:lpwstr>
  </property>
  <property fmtid="{D5CDD505-2E9C-101B-9397-08002B2CF9AE}" pid="3" name="NXPowerLiteSettings">
    <vt:lpwstr>B74006B004C800</vt:lpwstr>
  </property>
  <property fmtid="{D5CDD505-2E9C-101B-9397-08002B2CF9AE}" pid="4" name="NXPowerLiteVersion">
    <vt:lpwstr>D5.0.9</vt:lpwstr>
  </property>
</Properties>
</file>