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Lst>
  <p:notesMasterIdLst>
    <p:notesMasterId r:id="rId12"/>
  </p:notesMasterIdLst>
  <p:sldIdLst>
    <p:sldId id="261" r:id="rId3"/>
    <p:sldId id="259" r:id="rId4"/>
    <p:sldId id="263" r:id="rId5"/>
    <p:sldId id="264" r:id="rId6"/>
    <p:sldId id="265" r:id="rId7"/>
    <p:sldId id="266" r:id="rId8"/>
    <p:sldId id="269" r:id="rId9"/>
    <p:sldId id="267" r:id="rId10"/>
    <p:sldId id="268" r:id="rId11"/>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CCFFCC"/>
    <a:srgbClr val="FFEBFF"/>
    <a:srgbClr val="FFD5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248" autoAdjust="0"/>
    <p:restoredTop sz="91995" autoAdjust="0"/>
  </p:normalViewPr>
  <p:slideViewPr>
    <p:cSldViewPr>
      <p:cViewPr varScale="1">
        <p:scale>
          <a:sx n="96" d="100"/>
          <a:sy n="96" d="100"/>
        </p:scale>
        <p:origin x="-732" y="-102"/>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6888"/>
          </a:xfrm>
          <a:prstGeom prst="rect">
            <a:avLst/>
          </a:prstGeom>
        </p:spPr>
        <p:txBody>
          <a:bodyPr vert="horz" lIns="91440" tIns="45720" rIns="91440" bIns="45720" rtlCol="0"/>
          <a:lstStyle>
            <a:lvl1pPr algn="r">
              <a:defRPr sz="1200"/>
            </a:lvl1pPr>
          </a:lstStyle>
          <a:p>
            <a:fld id="{AF7D58DA-4C7A-48D2-8E2D-D3341164BE28}" type="datetimeFigureOut">
              <a:rPr kumimoji="1" lang="ja-JP" altLang="en-US" smtClean="0"/>
              <a:t>2019/8/23</a:t>
            </a:fld>
            <a:endParaRPr kumimoji="1" lang="ja-JP" altLang="en-US"/>
          </a:p>
        </p:txBody>
      </p:sp>
      <p:sp>
        <p:nvSpPr>
          <p:cNvPr id="4" name="スライド イメージ プレースホルダー 3"/>
          <p:cNvSpPr>
            <a:spLocks noGrp="1" noRot="1" noChangeAspect="1"/>
          </p:cNvSpPr>
          <p:nvPr>
            <p:ph type="sldImg" idx="2"/>
          </p:nvPr>
        </p:nvSpPr>
        <p:spPr>
          <a:xfrm>
            <a:off x="712788" y="746125"/>
            <a:ext cx="5381625"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6887"/>
          </a:xfrm>
          <a:prstGeom prst="rect">
            <a:avLst/>
          </a:prstGeom>
        </p:spPr>
        <p:txBody>
          <a:bodyPr vert="horz" lIns="91440" tIns="45720" rIns="91440" bIns="45720" rtlCol="0" anchor="b"/>
          <a:lstStyle>
            <a:lvl1pPr algn="r">
              <a:defRPr sz="1200"/>
            </a:lvl1pPr>
          </a:lstStyle>
          <a:p>
            <a:fld id="{391F39FD-BEB4-4DFA-953E-6F7B0340C744}" type="slidenum">
              <a:rPr kumimoji="1" lang="ja-JP" altLang="en-US" smtClean="0"/>
              <a:t>‹#›</a:t>
            </a:fld>
            <a:endParaRPr kumimoji="1" lang="ja-JP" altLang="en-US"/>
          </a:p>
        </p:txBody>
      </p:sp>
    </p:spTree>
    <p:extLst>
      <p:ext uri="{BB962C8B-B14F-4D97-AF65-F5344CB8AC3E}">
        <p14:creationId xmlns:p14="http://schemas.microsoft.com/office/powerpoint/2010/main" val="54275967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91F39FD-BEB4-4DFA-953E-6F7B0340C744}" type="slidenum">
              <a:rPr lang="ja-JP" altLang="en-US" smtClean="0">
                <a:solidFill>
                  <a:prstClr val="black"/>
                </a:solidFill>
              </a:rPr>
              <a:pPr/>
              <a:t>2</a:t>
            </a:fld>
            <a:endParaRPr lang="ja-JP" altLang="en-US">
              <a:solidFill>
                <a:prstClr val="black"/>
              </a:solidFill>
            </a:endParaRPr>
          </a:p>
        </p:txBody>
      </p:sp>
    </p:spTree>
    <p:extLst>
      <p:ext uri="{BB962C8B-B14F-4D97-AF65-F5344CB8AC3E}">
        <p14:creationId xmlns:p14="http://schemas.microsoft.com/office/powerpoint/2010/main" val="905457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DEF0F7AB-E1A3-4D3D-9813-69344C40C33D}" type="datetimeFigureOut">
              <a:rPr kumimoji="1" lang="ja-JP" altLang="en-US" smtClean="0"/>
              <a:t>2019/8/23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1792336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EF0F7AB-E1A3-4D3D-9813-69344C40C33D}" type="datetimeFigureOut">
              <a:rPr kumimoji="1" lang="ja-JP" altLang="en-US" smtClean="0"/>
              <a:t>2019/8/23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4147913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95300" y="274639"/>
            <a:ext cx="652145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EF0F7AB-E1A3-4D3D-9813-69344C40C33D}" type="datetimeFigureOut">
              <a:rPr kumimoji="1" lang="ja-JP" altLang="en-US" smtClean="0"/>
              <a:t>2019/8/23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14913725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sldNum" sz="quarter" idx="10"/>
          </p:nvPr>
        </p:nvSpPr>
        <p:spPr>
          <a:ln/>
        </p:spPr>
        <p:txBody>
          <a:bodyPr/>
          <a:lstStyle>
            <a:lvl1pPr>
              <a:defRPr/>
            </a:lvl1pPr>
          </a:lstStyle>
          <a:p>
            <a:pPr>
              <a:defRPr/>
            </a:pPr>
            <a:fld id="{CCC03988-2723-412C-B1F6-7BD85D485699}"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37551440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116946" y="618085"/>
            <a:ext cx="9672108" cy="1717393"/>
          </a:xfrm>
        </p:spPr>
        <p:txBody>
          <a:bodyPr>
            <a:sp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sldNum" sz="quarter" idx="10"/>
          </p:nvPr>
        </p:nvSpPr>
        <p:spPr>
          <a:ln/>
        </p:spPr>
        <p:txBody>
          <a:bodyPr/>
          <a:lstStyle>
            <a:lvl1pPr>
              <a:defRPr/>
            </a:lvl1pPr>
          </a:lstStyle>
          <a:p>
            <a:pPr>
              <a:defRPr/>
            </a:pPr>
            <a:fld id="{64F8D627-3D20-4DB6-A65B-7BAFFADF10AC}"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298372155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506"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sldNum" sz="quarter" idx="10"/>
          </p:nvPr>
        </p:nvSpPr>
        <p:spPr>
          <a:ln/>
        </p:spPr>
        <p:txBody>
          <a:bodyPr/>
          <a:lstStyle>
            <a:lvl1pPr>
              <a:defRPr/>
            </a:lvl1pPr>
          </a:lstStyle>
          <a:p>
            <a:pPr>
              <a:defRPr/>
            </a:pPr>
            <a:fld id="{798A2F36-E3C5-4116-81FA-2F5CA4EF98CF}"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37828603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116945" y="693738"/>
            <a:ext cx="4758665" cy="5830887"/>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30391" y="693738"/>
            <a:ext cx="4758663" cy="5830887"/>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sldNum" sz="quarter" idx="10"/>
          </p:nvPr>
        </p:nvSpPr>
        <p:spPr>
          <a:ln/>
        </p:spPr>
        <p:txBody>
          <a:bodyPr/>
          <a:lstStyle>
            <a:lvl1pPr>
              <a:defRPr/>
            </a:lvl1pPr>
          </a:lstStyle>
          <a:p>
            <a:pPr>
              <a:defRPr/>
            </a:pPr>
            <a:fld id="{B6CF66BD-F2B5-4E57-A88C-F13A5A9583B6}"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401415470"/>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sldNum" sz="quarter" idx="10"/>
          </p:nvPr>
        </p:nvSpPr>
        <p:spPr>
          <a:ln/>
        </p:spPr>
        <p:txBody>
          <a:bodyPr/>
          <a:lstStyle>
            <a:lvl1pPr>
              <a:defRPr/>
            </a:lvl1pPr>
          </a:lstStyle>
          <a:p>
            <a:pPr>
              <a:defRPr/>
            </a:pPr>
            <a:fld id="{ED96B01C-D72F-42B5-8B09-A6D287CD0464}"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6097849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sldNum" sz="quarter" idx="10"/>
          </p:nvPr>
        </p:nvSpPr>
        <p:spPr>
          <a:ln/>
        </p:spPr>
        <p:txBody>
          <a:bodyPr/>
          <a:lstStyle>
            <a:lvl1pPr>
              <a:defRPr/>
            </a:lvl1pPr>
          </a:lstStyle>
          <a:p>
            <a:pPr>
              <a:defRPr/>
            </a:pPr>
            <a:fld id="{D63544A6-993F-4A56-92FA-EA303124D47F}"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31657744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645E2F1A-B343-418D-8630-B20128272075}"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27004591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sldNum" sz="quarter" idx="10"/>
          </p:nvPr>
        </p:nvSpPr>
        <p:spPr>
          <a:ln/>
        </p:spPr>
        <p:txBody>
          <a:bodyPr/>
          <a:lstStyle>
            <a:lvl1pPr>
              <a:defRPr/>
            </a:lvl1pPr>
          </a:lstStyle>
          <a:p>
            <a:pPr>
              <a:defRPr/>
            </a:pPr>
            <a:fld id="{F7CB6AC1-0A30-4B3D-84DE-F65B31CB6EDA}"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4267239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DEF0F7AB-E1A3-4D3D-9813-69344C40C33D}" type="datetimeFigureOut">
              <a:rPr kumimoji="1" lang="ja-JP" altLang="en-US" smtClean="0"/>
              <a:t>2019/8/23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32051522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sldNum" sz="quarter" idx="10"/>
          </p:nvPr>
        </p:nvSpPr>
        <p:spPr>
          <a:ln/>
        </p:spPr>
        <p:txBody>
          <a:bodyPr/>
          <a:lstStyle>
            <a:lvl1pPr>
              <a:defRPr/>
            </a:lvl1pPr>
          </a:lstStyle>
          <a:p>
            <a:pPr>
              <a:defRPr/>
            </a:pPr>
            <a:fld id="{7CC40806-1782-4799-826F-6446ED2890E9}"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2401181749"/>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sldNum" sz="quarter" idx="10"/>
          </p:nvPr>
        </p:nvSpPr>
        <p:spPr>
          <a:ln/>
        </p:spPr>
        <p:txBody>
          <a:bodyPr/>
          <a:lstStyle>
            <a:lvl1pPr>
              <a:defRPr/>
            </a:lvl1pPr>
          </a:lstStyle>
          <a:p>
            <a:pPr>
              <a:defRPr/>
            </a:pPr>
            <a:fld id="{7A473C8C-F2E7-4521-928D-36D311E53817}"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6778802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439819" y="-12700"/>
            <a:ext cx="2466181" cy="639445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37836" y="-12700"/>
            <a:ext cx="7236883" cy="639445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sldNum" sz="quarter" idx="10"/>
          </p:nvPr>
        </p:nvSpPr>
        <p:spPr>
          <a:ln/>
        </p:spPr>
        <p:txBody>
          <a:bodyPr/>
          <a:lstStyle>
            <a:lvl1pPr>
              <a:defRPr/>
            </a:lvl1pPr>
          </a:lstStyle>
          <a:p>
            <a:pPr>
              <a:defRPr/>
            </a:pPr>
            <a:fld id="{008718E9-E9E4-42F5-B148-96D367020930}"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1984943155"/>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37836" y="-12700"/>
            <a:ext cx="9868165" cy="561975"/>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37836" y="693738"/>
            <a:ext cx="9868165" cy="5688012"/>
          </a:xfrm>
        </p:spPr>
        <p:txBody>
          <a:bodyPr/>
          <a:lstStyle/>
          <a:p>
            <a:pPr lvl="0"/>
            <a:endParaRPr lang="ja-JP" altLang="en-US" noProof="0" smtClean="0"/>
          </a:p>
        </p:txBody>
      </p:sp>
      <p:sp>
        <p:nvSpPr>
          <p:cNvPr id="4" name="Rectangle 4"/>
          <p:cNvSpPr>
            <a:spLocks noGrp="1" noChangeArrowheads="1"/>
          </p:cNvSpPr>
          <p:nvPr>
            <p:ph type="sldNum" sz="quarter" idx="10"/>
          </p:nvPr>
        </p:nvSpPr>
        <p:spPr>
          <a:ln/>
        </p:spPr>
        <p:txBody>
          <a:bodyPr/>
          <a:lstStyle>
            <a:lvl1pPr>
              <a:defRPr/>
            </a:lvl1pPr>
          </a:lstStyle>
          <a:p>
            <a:pPr>
              <a:defRPr/>
            </a:pPr>
            <a:fld id="{66A4E449-93CF-4847-8F4B-804B6520B837}"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140430248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7836" y="1"/>
            <a:ext cx="9868165" cy="561975"/>
          </a:xfrm>
        </p:spPr>
        <p:txBody>
          <a:bodyPr/>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37835" y="692151"/>
            <a:ext cx="4851533" cy="568801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5054469" y="692151"/>
            <a:ext cx="4851532" cy="2767013"/>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5054469" y="3611563"/>
            <a:ext cx="4851532" cy="2768600"/>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Rectangle 4"/>
          <p:cNvSpPr>
            <a:spLocks noGrp="1" noChangeArrowheads="1"/>
          </p:cNvSpPr>
          <p:nvPr>
            <p:ph type="sldNum" sz="quarter" idx="10"/>
          </p:nvPr>
        </p:nvSpPr>
        <p:spPr>
          <a:ln/>
        </p:spPr>
        <p:txBody>
          <a:bodyPr/>
          <a:lstStyle>
            <a:lvl1pPr>
              <a:defRPr/>
            </a:lvl1pPr>
          </a:lstStyle>
          <a:p>
            <a:pPr>
              <a:defRPr/>
            </a:pPr>
            <a:fld id="{F386DE3E-41F4-4A9B-AEF8-691931E85E7B}"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17788534"/>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116946" y="620713"/>
            <a:ext cx="9672108" cy="5903912"/>
          </a:xfrm>
        </p:spPr>
        <p:txBody>
          <a:bodyPr/>
          <a:lstStyle>
            <a:lvl1pPr marL="0" indent="0">
              <a:buNone/>
              <a:defRPr/>
            </a:lvl1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3" name="Rectangle 4"/>
          <p:cNvSpPr>
            <a:spLocks noGrp="1" noChangeArrowheads="1"/>
          </p:cNvSpPr>
          <p:nvPr>
            <p:ph type="sldNum" sz="quarter" idx="10"/>
          </p:nvPr>
        </p:nvSpPr>
        <p:spPr>
          <a:ln/>
        </p:spPr>
        <p:txBody>
          <a:bodyPr/>
          <a:lstStyle>
            <a:lvl1pPr>
              <a:defRPr/>
            </a:lvl1pPr>
          </a:lstStyle>
          <a:p>
            <a:pPr>
              <a:defRPr/>
            </a:pPr>
            <a:fld id="{52647379-24AC-4C6E-9DA0-4CC1FDE60B4C}" type="slidenum">
              <a:rPr lang="en-US" altLang="ja-JP">
                <a:solidFill>
                  <a:srgbClr val="FFFFFF">
                    <a:lumMod val="85000"/>
                  </a:srgbClr>
                </a:solidFill>
              </a:rPr>
              <a:pPr>
                <a:defRPr/>
              </a:pPr>
              <a:t>‹#›</a:t>
            </a:fld>
            <a:endParaRPr lang="en-US" altLang="ja-JP" dirty="0">
              <a:solidFill>
                <a:srgbClr val="FFFFFF">
                  <a:lumMod val="85000"/>
                </a:srgbClr>
              </a:solidFill>
            </a:endParaRPr>
          </a:p>
        </p:txBody>
      </p:sp>
    </p:spTree>
    <p:extLst>
      <p:ext uri="{BB962C8B-B14F-4D97-AF65-F5344CB8AC3E}">
        <p14:creationId xmlns:p14="http://schemas.microsoft.com/office/powerpoint/2010/main" val="25113699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DEF0F7AB-E1A3-4D3D-9813-69344C40C33D}" type="datetimeFigureOut">
              <a:rPr kumimoji="1" lang="ja-JP" altLang="en-US" smtClean="0"/>
              <a:t>2019/8/23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10873574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DEF0F7AB-E1A3-4D3D-9813-69344C40C33D}" type="datetimeFigureOut">
              <a:rPr kumimoji="1" lang="ja-JP" altLang="en-US" smtClean="0"/>
              <a:t>2019/8/23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1481766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DEF0F7AB-E1A3-4D3D-9813-69344C40C33D}" type="datetimeFigureOut">
              <a:rPr kumimoji="1" lang="ja-JP" altLang="en-US" smtClean="0"/>
              <a:t>2019/8/23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12570375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DEF0F7AB-E1A3-4D3D-9813-69344C40C33D}" type="datetimeFigureOut">
              <a:rPr kumimoji="1" lang="ja-JP" altLang="en-US" smtClean="0"/>
              <a:t>2019/8/23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2185152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EF0F7AB-E1A3-4D3D-9813-69344C40C33D}" type="datetimeFigureOut">
              <a:rPr kumimoji="1" lang="ja-JP" altLang="en-US" smtClean="0"/>
              <a:t>2019/8/23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558941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DEF0F7AB-E1A3-4D3D-9813-69344C40C33D}" type="datetimeFigureOut">
              <a:rPr kumimoji="1" lang="ja-JP" altLang="en-US" smtClean="0"/>
              <a:t>2019/8/23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17030664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DEF0F7AB-E1A3-4D3D-9813-69344C40C33D}" type="datetimeFigureOut">
              <a:rPr kumimoji="1" lang="ja-JP" altLang="en-US" smtClean="0"/>
              <a:t>2019/8/23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885846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F0F7AB-E1A3-4D3D-9813-69344C40C33D}" type="datetimeFigureOut">
              <a:rPr kumimoji="1" lang="ja-JP" altLang="en-US" smtClean="0"/>
              <a:t>2019/8/23</a:t>
            </a:fld>
            <a:endParaRPr kumimoji="1" lang="ja-JP" altLang="en-US"/>
          </a:p>
        </p:txBody>
      </p:sp>
      <p:sp>
        <p:nvSpPr>
          <p:cNvPr id="5" name="フッター プレースホルダー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B409FD-8338-4C2E-A4D8-D484672208DE}" type="slidenum">
              <a:rPr kumimoji="1" lang="ja-JP" altLang="en-US" smtClean="0"/>
              <a:t>‹#›</a:t>
            </a:fld>
            <a:endParaRPr kumimoji="1" lang="ja-JP" altLang="en-US"/>
          </a:p>
        </p:txBody>
      </p:sp>
    </p:spTree>
    <p:extLst>
      <p:ext uri="{BB962C8B-B14F-4D97-AF65-F5344CB8AC3E}">
        <p14:creationId xmlns:p14="http://schemas.microsoft.com/office/powerpoint/2010/main" val="30453472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33890" name="Line 2"/>
          <p:cNvSpPr>
            <a:spLocks noChangeShapeType="1"/>
          </p:cNvSpPr>
          <p:nvPr/>
        </p:nvSpPr>
        <p:spPr bwMode="auto">
          <a:xfrm>
            <a:off x="0" y="549275"/>
            <a:ext cx="9906000" cy="0"/>
          </a:xfrm>
          <a:prstGeom prst="line">
            <a:avLst/>
          </a:prstGeom>
          <a:noFill/>
          <a:ln w="50800" cmpd="dbl">
            <a:solidFill>
              <a:srgbClr val="0000FF"/>
            </a:solidFill>
            <a:round/>
            <a:headEnd/>
            <a:tailEnd/>
          </a:ln>
        </p:spPr>
        <p:txBody>
          <a:bodyPr wrap="none" anchor="ctr"/>
          <a:lstStyle/>
          <a:p>
            <a:pPr fontAlgn="base">
              <a:spcBef>
                <a:spcPct val="0"/>
              </a:spcBef>
              <a:spcAft>
                <a:spcPct val="0"/>
              </a:spcAft>
              <a:defRPr/>
            </a:pPr>
            <a:endParaRPr lang="ja-JP" altLang="en-US">
              <a:solidFill>
                <a:srgbClr val="000000"/>
              </a:solidFill>
              <a:latin typeface="Arial" charset="0"/>
            </a:endParaRPr>
          </a:p>
        </p:txBody>
      </p:sp>
      <p:sp>
        <p:nvSpPr>
          <p:cNvPr id="933891" name="Rectangle 3"/>
          <p:cNvSpPr>
            <a:spLocks noChangeArrowheads="1"/>
          </p:cNvSpPr>
          <p:nvPr/>
        </p:nvSpPr>
        <p:spPr bwMode="auto">
          <a:xfrm>
            <a:off x="0" y="6540501"/>
            <a:ext cx="9906000" cy="333375"/>
          </a:xfrm>
          <a:prstGeom prst="rect">
            <a:avLst/>
          </a:prstGeom>
          <a:solidFill>
            <a:srgbClr val="0000FF"/>
          </a:solidFill>
          <a:ln w="9525">
            <a:noFill/>
            <a:miter lim="800000"/>
            <a:headEnd/>
            <a:tailEnd/>
          </a:ln>
        </p:spPr>
        <p:txBody>
          <a:bodyPr wrap="none" anchor="ctr"/>
          <a:lstStyle/>
          <a:p>
            <a:pPr algn="ctr" fontAlgn="base">
              <a:spcBef>
                <a:spcPct val="0"/>
              </a:spcBef>
              <a:spcAft>
                <a:spcPct val="0"/>
              </a:spcAft>
              <a:defRPr/>
            </a:pPr>
            <a:endParaRPr lang="ja-JP" altLang="en-US">
              <a:solidFill>
                <a:srgbClr val="000000"/>
              </a:solidFill>
              <a:latin typeface="Arial" charset="0"/>
            </a:endParaRPr>
          </a:p>
        </p:txBody>
      </p:sp>
      <p:sp>
        <p:nvSpPr>
          <p:cNvPr id="933892" name="Rectangle 4"/>
          <p:cNvSpPr>
            <a:spLocks noGrp="1" noChangeArrowheads="1"/>
          </p:cNvSpPr>
          <p:nvPr>
            <p:ph type="sldNum" sz="quarter" idx="4"/>
          </p:nvPr>
        </p:nvSpPr>
        <p:spPr bwMode="auto">
          <a:xfrm>
            <a:off x="7613518" y="65627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600" b="1">
                <a:solidFill>
                  <a:schemeClr val="bg1">
                    <a:lumMod val="85000"/>
                  </a:schemeClr>
                </a:solidFill>
                <a:latin typeface="Verdana" pitchFamily="34" charset="0"/>
                <a:ea typeface="ＭＳ Ｐゴシック" pitchFamily="50" charset="-128"/>
              </a:defRPr>
            </a:lvl1pPr>
          </a:lstStyle>
          <a:p>
            <a:pPr fontAlgn="base">
              <a:spcBef>
                <a:spcPct val="0"/>
              </a:spcBef>
              <a:spcAft>
                <a:spcPct val="0"/>
              </a:spcAft>
              <a:defRPr/>
            </a:pPr>
            <a:fld id="{7EC0B4E4-23A0-4D34-A647-7DC6AD0B3F5D}" type="slidenum">
              <a:rPr lang="en-US" altLang="ja-JP">
                <a:solidFill>
                  <a:srgbClr val="FFFFFF">
                    <a:lumMod val="85000"/>
                  </a:srgbClr>
                </a:solidFill>
              </a:rPr>
              <a:pPr fontAlgn="base">
                <a:spcBef>
                  <a:spcPct val="0"/>
                </a:spcBef>
                <a:spcAft>
                  <a:spcPct val="0"/>
                </a:spcAft>
                <a:defRPr/>
              </a:pPr>
              <a:t>‹#›</a:t>
            </a:fld>
            <a:endParaRPr lang="en-US" altLang="ja-JP" dirty="0">
              <a:solidFill>
                <a:srgbClr val="FFFFFF">
                  <a:lumMod val="85000"/>
                </a:srgbClr>
              </a:solidFill>
            </a:endParaRPr>
          </a:p>
        </p:txBody>
      </p:sp>
      <p:sp>
        <p:nvSpPr>
          <p:cNvPr id="1029" name="Rectangle 6"/>
          <p:cNvSpPr>
            <a:spLocks noGrp="1" noChangeArrowheads="1"/>
          </p:cNvSpPr>
          <p:nvPr>
            <p:ph type="body" idx="1"/>
          </p:nvPr>
        </p:nvSpPr>
        <p:spPr bwMode="auto">
          <a:xfrm>
            <a:off x="116946" y="618085"/>
            <a:ext cx="9672108" cy="59065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30" name="Rectangle 7"/>
          <p:cNvSpPr>
            <a:spLocks noGrp="1" noChangeArrowheads="1"/>
          </p:cNvSpPr>
          <p:nvPr>
            <p:ph type="title"/>
          </p:nvPr>
        </p:nvSpPr>
        <p:spPr bwMode="auto">
          <a:xfrm>
            <a:off x="116946" y="1"/>
            <a:ext cx="9672108"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8" name="Text Box 4"/>
          <p:cNvSpPr txBox="1">
            <a:spLocks noChangeArrowheads="1"/>
          </p:cNvSpPr>
          <p:nvPr/>
        </p:nvSpPr>
        <p:spPr bwMode="auto">
          <a:xfrm>
            <a:off x="0" y="6569075"/>
            <a:ext cx="6163733" cy="274638"/>
          </a:xfrm>
          <a:prstGeom prst="rect">
            <a:avLst/>
          </a:prstGeom>
          <a:noFill/>
          <a:ln w="9525">
            <a:noFill/>
            <a:miter lim="800000"/>
            <a:headEnd/>
            <a:tailEnd/>
          </a:ln>
          <a:effectLst/>
        </p:spPr>
        <p:txBody>
          <a:bodyPr>
            <a:spAutoFit/>
          </a:bodyPr>
          <a:lstStyle/>
          <a:p>
            <a:pPr fontAlgn="base">
              <a:spcBef>
                <a:spcPct val="50000"/>
              </a:spcBef>
              <a:spcAft>
                <a:spcPct val="0"/>
              </a:spcAft>
              <a:defRPr/>
            </a:pPr>
            <a:r>
              <a:rPr lang="ja-JP" altLang="en-US" sz="1200" dirty="0" smtClean="0">
                <a:solidFill>
                  <a:srgbClr val="FFFFFF">
                    <a:lumMod val="85000"/>
                  </a:srgbClr>
                </a:solidFill>
                <a:latin typeface="HGｺﾞｼｯｸE" pitchFamily="49" charset="-128"/>
                <a:ea typeface="HGｺﾞｼｯｸE" pitchFamily="49" charset="-128"/>
              </a:rPr>
              <a:t>東京大学廣井研究室、</a:t>
            </a:r>
            <a:r>
              <a:rPr lang="en-US" altLang="ja-JP" sz="1200" dirty="0" smtClean="0">
                <a:solidFill>
                  <a:srgbClr val="FFFFFF">
                    <a:lumMod val="85000"/>
                  </a:srgbClr>
                </a:solidFill>
                <a:latin typeface="HGｺﾞｼｯｸE" pitchFamily="49" charset="-128"/>
                <a:ea typeface="HGｺﾞｼｯｸE" pitchFamily="49" charset="-128"/>
              </a:rPr>
              <a:t>SOMPO-RM</a:t>
            </a:r>
            <a:endParaRPr lang="ja-JP" altLang="en-US" sz="1200" dirty="0">
              <a:solidFill>
                <a:srgbClr val="FFFFFF">
                  <a:lumMod val="85000"/>
                </a:srgbClr>
              </a:solidFill>
              <a:latin typeface="HGｺﾞｼｯｸE" pitchFamily="49" charset="-128"/>
              <a:ea typeface="HGｺﾞｼｯｸE" pitchFamily="49" charset="-128"/>
            </a:endParaRPr>
          </a:p>
        </p:txBody>
      </p:sp>
    </p:spTree>
    <p:extLst>
      <p:ext uri="{BB962C8B-B14F-4D97-AF65-F5344CB8AC3E}">
        <p14:creationId xmlns:p14="http://schemas.microsoft.com/office/powerpoint/2010/main" val="40583176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timing>
    <p:tnLst>
      <p:par>
        <p:cTn id="1" dur="indefinite" restart="never" nodeType="tmRoot"/>
      </p:par>
    </p:tnLst>
  </p:timing>
  <p:hf hdr="0" ftr="0" dt="0"/>
  <p:txStyles>
    <p:title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p:titleStyle>
    <p:bodyStyle>
      <a:lvl1pPr marL="342900" indent="-342900" algn="l" rtl="0" eaLnBrk="0" fontAlgn="base" hangingPunct="0">
        <a:spcBef>
          <a:spcPct val="20000"/>
        </a:spcBef>
        <a:spcAft>
          <a:spcPct val="0"/>
        </a:spcAft>
        <a:buChar char="•"/>
        <a:defRPr kumimoji="1" sz="2400">
          <a:solidFill>
            <a:schemeClr val="tx1"/>
          </a:solidFill>
          <a:latin typeface="HGPｺﾞｼｯｸE" panose="020B0900000000000000" pitchFamily="50" charset="-128"/>
          <a:ea typeface="HGPｺﾞｼｯｸE" panose="020B0900000000000000" pitchFamily="50" charset="-128"/>
          <a:cs typeface="+mn-cs"/>
        </a:defRPr>
      </a:lvl1pPr>
      <a:lvl2pPr marL="742950" indent="-285750" algn="l" rtl="0" eaLnBrk="0" fontAlgn="base" hangingPunct="0">
        <a:spcBef>
          <a:spcPct val="20000"/>
        </a:spcBef>
        <a:spcAft>
          <a:spcPct val="0"/>
        </a:spcAft>
        <a:buChar char="–"/>
        <a:defRPr kumimoji="1" sz="2000">
          <a:solidFill>
            <a:schemeClr val="tx1"/>
          </a:solidFill>
          <a:latin typeface="HGPｺﾞｼｯｸM" panose="020B0600000000000000" pitchFamily="50" charset="-128"/>
          <a:ea typeface="HGPｺﾞｼｯｸM" panose="020B0600000000000000" pitchFamily="50" charset="-128"/>
        </a:defRPr>
      </a:lvl2pPr>
      <a:lvl3pPr marL="1143000" indent="-228600" algn="l" rtl="0" eaLnBrk="0" fontAlgn="base" hangingPunct="0">
        <a:spcBef>
          <a:spcPct val="20000"/>
        </a:spcBef>
        <a:spcAft>
          <a:spcPct val="0"/>
        </a:spcAft>
        <a:buChar char="•"/>
        <a:defRPr kumimoji="1" sz="1800">
          <a:solidFill>
            <a:schemeClr val="tx1"/>
          </a:solidFill>
          <a:latin typeface="HGPｺﾞｼｯｸM" pitchFamily="50" charset="-128"/>
          <a:ea typeface="HGPｺﾞｼｯｸM" pitchFamily="50" charset="-128"/>
        </a:defRPr>
      </a:lvl3pPr>
      <a:lvl4pPr marL="1600200" indent="-228600" algn="l" rtl="0" eaLnBrk="0" fontAlgn="base" hangingPunct="0">
        <a:spcBef>
          <a:spcPct val="20000"/>
        </a:spcBef>
        <a:spcAft>
          <a:spcPct val="0"/>
        </a:spcAft>
        <a:buChar char="–"/>
        <a:defRPr kumimoji="1" sz="1600">
          <a:solidFill>
            <a:schemeClr val="tx1"/>
          </a:solidFill>
          <a:latin typeface="HGPｺﾞｼｯｸM" pitchFamily="50" charset="-128"/>
          <a:ea typeface="HGPｺﾞｼｯｸM" pitchFamily="50" charset="-128"/>
        </a:defRPr>
      </a:lvl4pPr>
      <a:lvl5pPr marL="2057400" indent="-228600" algn="l" rtl="0" eaLnBrk="0" fontAlgn="base" hangingPunct="0">
        <a:spcBef>
          <a:spcPct val="20000"/>
        </a:spcBef>
        <a:spcAft>
          <a:spcPct val="0"/>
        </a:spcAft>
        <a:buChar char="»"/>
        <a:defRPr kumimoji="1" sz="1400">
          <a:solidFill>
            <a:schemeClr val="tx1"/>
          </a:solidFill>
          <a:latin typeface="HGPｺﾞｼｯｸM" pitchFamily="50" charset="-128"/>
          <a:ea typeface="HGPｺﾞｼｯｸM" pitchFamily="50" charset="-128"/>
        </a:defRPr>
      </a:lvl5pPr>
      <a:lvl6pPr marL="25146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6pPr>
      <a:lvl7pPr marL="29718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7pPr>
      <a:lvl8pPr marL="34290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8pPr>
      <a:lvl9pPr marL="38862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E19F472C-D9C7-4D72-B04B-B127C01FB69D}" type="slidenum">
              <a:rPr lang="ja-JP" altLang="en-US" smtClean="0">
                <a:solidFill>
                  <a:srgbClr val="FFFFFF">
                    <a:lumMod val="85000"/>
                  </a:srgbClr>
                </a:solidFill>
              </a:rPr>
              <a:pPr>
                <a:defRPr/>
              </a:pPr>
              <a:t>1</a:t>
            </a:fld>
            <a:endParaRPr lang="ja-JP" altLang="en-US">
              <a:solidFill>
                <a:srgbClr val="FFFFFF">
                  <a:lumMod val="85000"/>
                </a:srgbClr>
              </a:solidFill>
            </a:endParaRPr>
          </a:p>
        </p:txBody>
      </p:sp>
      <p:sp>
        <p:nvSpPr>
          <p:cNvPr id="5" name="角丸四角形 4"/>
          <p:cNvSpPr/>
          <p:nvPr/>
        </p:nvSpPr>
        <p:spPr>
          <a:xfrm>
            <a:off x="1640632" y="2204864"/>
            <a:ext cx="6912768" cy="2664296"/>
          </a:xfrm>
          <a:prstGeom prst="roundRect">
            <a:avLst>
              <a:gd name="adj" fmla="val 3968"/>
            </a:avLst>
          </a:prstGeom>
          <a:solidFill>
            <a:schemeClr val="bg1"/>
          </a:solidFill>
          <a:ln w="190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hangingPunct="1">
              <a:lnSpc>
                <a:spcPct val="150000"/>
              </a:lnSpc>
            </a:pPr>
            <a:r>
              <a:rPr lang="en-US" altLang="ja-JP"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KUG</a:t>
            </a:r>
            <a:r>
              <a:rPr lang="ja-JP" altLang="en-US"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（企業内滞留版）資料集</a:t>
            </a:r>
            <a:endParaRPr lang="en-US" altLang="ja-JP" sz="240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lvl="1">
              <a:lnSpc>
                <a:spcPct val="150000"/>
              </a:lnSpc>
            </a:pPr>
            <a:r>
              <a:rPr lang="ja-JP" altLang="en-US" sz="2000" kern="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資料１．事業内待機／帰宅判断の考え方</a:t>
            </a:r>
            <a:endParaRPr lang="en-US" altLang="ja-JP" sz="2000" kern="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lvl="1">
              <a:lnSpc>
                <a:spcPct val="150000"/>
              </a:lnSpc>
            </a:pPr>
            <a:r>
              <a:rPr lang="ja-JP" altLang="en-US" sz="2000" kern="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資料２．帰宅希望者用 「</a:t>
            </a:r>
            <a:r>
              <a:rPr lang="ja-JP" altLang="en-US" sz="20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確認書</a:t>
            </a:r>
            <a:r>
              <a:rPr lang="ja-JP" altLang="en-US" sz="2000" kern="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2000"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例</a:t>
            </a:r>
            <a:r>
              <a:rPr lang="ja-JP" altLang="en-US" sz="2000" kern="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2000" kern="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pPr marL="1431925" lvl="1" indent="-974725">
              <a:lnSpc>
                <a:spcPct val="150000"/>
              </a:lnSpc>
            </a:pPr>
            <a:r>
              <a:rPr lang="ja-JP" altLang="en-US" sz="2000" kern="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資料３．イベント対応</a:t>
            </a:r>
            <a:r>
              <a:rPr lang="ja-JP" altLang="en-US" sz="2000" kern="0" dirty="0" smtClean="0">
                <a:solidFill>
                  <a:schemeClr val="tx1"/>
                </a:solidFill>
                <a:latin typeface="Meiryo UI" panose="020B0604030504040204" pitchFamily="50" charset="-128"/>
                <a:ea typeface="Meiryo UI" panose="020B0604030504040204" pitchFamily="50" charset="-128"/>
                <a:cs typeface="Meiryo UI" panose="020B0604030504040204" pitchFamily="50" charset="-128"/>
              </a:rPr>
              <a:t>ヒント集</a:t>
            </a:r>
            <a:r>
              <a:rPr lang="ja-JP" altLang="en-US" b="1" kern="0" dirty="0" smtClean="0">
                <a:solidFill>
                  <a:srgbClr val="FF0000"/>
                </a:solidFill>
                <a:latin typeface="Meiryo UI" panose="020B0604030504040204" pitchFamily="50" charset="-128"/>
                <a:ea typeface="Meiryo UI" panose="020B0604030504040204" pitchFamily="50" charset="-128"/>
                <a:cs typeface="Meiryo UI" panose="020B0604030504040204" pitchFamily="50" charset="-128"/>
              </a:rPr>
              <a:t>（イベント内容は、標準版となっています。京都版に置き換えて参考にしてください。）</a:t>
            </a:r>
            <a:endParaRPr lang="ja-JP" altLang="en-US" b="1" kern="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正方形/長方形 5"/>
          <p:cNvSpPr/>
          <p:nvPr/>
        </p:nvSpPr>
        <p:spPr>
          <a:xfrm>
            <a:off x="31895" y="102621"/>
            <a:ext cx="9034468" cy="461665"/>
          </a:xfrm>
          <a:prstGeom prst="rect">
            <a:avLst/>
          </a:prstGeom>
        </p:spPr>
        <p:txBody>
          <a:bodyPr wrap="square">
            <a:spAutoFit/>
          </a:bodyPr>
          <a:lstStyle/>
          <a:p>
            <a:pPr marL="0" lvl="1"/>
            <a:r>
              <a:rPr lang="en-US" altLang="ja-JP" sz="2400" b="1" dirty="0" smtClean="0">
                <a:latin typeface="Meiryo UI" panose="020B0604030504040204" pitchFamily="50" charset="-128"/>
                <a:ea typeface="Meiryo UI" panose="020B0604030504040204" pitchFamily="50" charset="-128"/>
                <a:cs typeface="Meiryo UI" panose="020B0604030504040204" pitchFamily="50" charset="-128"/>
              </a:rPr>
              <a:t>KUG</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（企業内滞留版）</a:t>
            </a:r>
            <a:r>
              <a:rPr lang="ja-JP" altLang="en-US" sz="2400" b="1" dirty="0" smtClean="0">
                <a:latin typeface="Meiryo UI" panose="020B0604030504040204" pitchFamily="50" charset="-128"/>
                <a:ea typeface="Meiryo UI" panose="020B0604030504040204" pitchFamily="50" charset="-128"/>
                <a:cs typeface="Meiryo UI" panose="020B0604030504040204" pitchFamily="50" charset="-128"/>
              </a:rPr>
              <a:t>資料集</a:t>
            </a:r>
            <a:endParaRPr lang="en-US" altLang="ja-JP" sz="2400" b="1"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1695251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角丸四角形 81"/>
          <p:cNvSpPr/>
          <p:nvPr/>
        </p:nvSpPr>
        <p:spPr>
          <a:xfrm>
            <a:off x="26936" y="546284"/>
            <a:ext cx="4494015" cy="1201230"/>
          </a:xfrm>
          <a:prstGeom prst="roundRect">
            <a:avLst>
              <a:gd name="adj" fmla="val 11919"/>
            </a:avLst>
          </a:prstGeom>
          <a:solidFill>
            <a:schemeClr val="accent1">
              <a:lumMod val="40000"/>
              <a:lumOff val="60000"/>
            </a:schemeClr>
          </a:solidFill>
          <a:ln>
            <a:noFill/>
          </a:ln>
        </p:spPr>
        <p:style>
          <a:lnRef idx="1">
            <a:schemeClr val="dk1"/>
          </a:lnRef>
          <a:fillRef idx="2">
            <a:schemeClr val="dk1"/>
          </a:fillRef>
          <a:effectRef idx="1">
            <a:schemeClr val="dk1"/>
          </a:effectRef>
          <a:fontRef idx="minor">
            <a:schemeClr val="dk1"/>
          </a:fontRef>
        </p:style>
        <p:txBody>
          <a:bodyPr lIns="36000" tIns="396000" rIns="36000" bIns="3600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endParaRPr lang="ja-JP" altLang="en-US" sz="1800" b="1" kern="0" dirty="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3" name="角丸四角形 142"/>
          <p:cNvSpPr/>
          <p:nvPr/>
        </p:nvSpPr>
        <p:spPr>
          <a:xfrm>
            <a:off x="4852480" y="1"/>
            <a:ext cx="5053520" cy="6858000"/>
          </a:xfrm>
          <a:prstGeom prst="roundRect">
            <a:avLst>
              <a:gd name="adj" fmla="val 3789"/>
            </a:avLst>
          </a:prstGeom>
          <a:solidFill>
            <a:srgbClr val="FFEBFF"/>
          </a:solidFill>
          <a:ln>
            <a:noFill/>
          </a:ln>
        </p:spPr>
        <p:style>
          <a:lnRef idx="1">
            <a:schemeClr val="dk1"/>
          </a:lnRef>
          <a:fillRef idx="2">
            <a:schemeClr val="dk1"/>
          </a:fillRef>
          <a:effectRef idx="1">
            <a:schemeClr val="dk1"/>
          </a:effectRef>
          <a:fontRef idx="minor">
            <a:schemeClr val="dk1"/>
          </a:fontRef>
        </p:style>
        <p:txBody>
          <a:bodyPr lIns="36000" tIns="396000" rIns="36000" bIns="3600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endParaRPr lang="ja-JP" altLang="en-US" sz="1800" b="1" kern="0" dirty="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8" name="角丸四角形 67"/>
          <p:cNvSpPr/>
          <p:nvPr/>
        </p:nvSpPr>
        <p:spPr>
          <a:xfrm>
            <a:off x="26936" y="1808106"/>
            <a:ext cx="4494016" cy="5049893"/>
          </a:xfrm>
          <a:prstGeom prst="roundRect">
            <a:avLst>
              <a:gd name="adj" fmla="val 3789"/>
            </a:avLst>
          </a:prstGeom>
          <a:solidFill>
            <a:schemeClr val="accent5">
              <a:lumMod val="20000"/>
              <a:lumOff val="80000"/>
            </a:schemeClr>
          </a:solidFill>
          <a:ln>
            <a:noFill/>
          </a:ln>
        </p:spPr>
        <p:style>
          <a:lnRef idx="1">
            <a:schemeClr val="dk1"/>
          </a:lnRef>
          <a:fillRef idx="2">
            <a:schemeClr val="dk1"/>
          </a:fillRef>
          <a:effectRef idx="1">
            <a:schemeClr val="dk1"/>
          </a:effectRef>
          <a:fontRef idx="minor">
            <a:schemeClr val="dk1"/>
          </a:fontRef>
        </p:style>
        <p:txBody>
          <a:bodyPr lIns="36000" tIns="396000" rIns="36000" bIns="3600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endParaRPr lang="ja-JP" altLang="en-US" sz="1800" b="1" kern="0" dirty="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8" name="テキスト ボックス 13"/>
          <p:cNvSpPr txBox="1"/>
          <p:nvPr/>
        </p:nvSpPr>
        <p:spPr>
          <a:xfrm>
            <a:off x="914219" y="28909"/>
            <a:ext cx="3606731" cy="432048"/>
          </a:xfrm>
          <a:prstGeom prst="rect">
            <a:avLst/>
          </a:prstGeom>
          <a:solidFill>
            <a:schemeClr val="accent1">
              <a:lumMod val="75000"/>
            </a:schemeClr>
          </a:solidFill>
          <a:ln/>
        </p:spPr>
        <p:style>
          <a:lnRef idx="3">
            <a:schemeClr val="lt1"/>
          </a:lnRef>
          <a:fillRef idx="1">
            <a:schemeClr val="accent1"/>
          </a:fillRef>
          <a:effectRef idx="1">
            <a:schemeClr val="accent1"/>
          </a:effectRef>
          <a:fontRef idx="minor">
            <a:schemeClr val="lt1"/>
          </a:fontRef>
        </p:style>
        <p:txBody>
          <a:bodyPr wrap="square"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defRPr/>
            </a:pPr>
            <a:r>
              <a:rPr lang="ja-JP" altLang="en-US" sz="1800" b="1" kern="0"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事業所内</a:t>
            </a:r>
            <a:r>
              <a:rPr lang="ja-JP" altLang="en-US" sz="1800" b="1" kern="0" dirty="0" smtClean="0">
                <a:solidFill>
                  <a:prstClr val="white"/>
                </a:solidFill>
                <a:latin typeface="Meiryo UI" panose="020B0604030504040204" pitchFamily="50" charset="-128"/>
                <a:ea typeface="Meiryo UI" panose="020B0604030504040204" pitchFamily="50" charset="-128"/>
                <a:cs typeface="Meiryo UI" panose="020B0604030504040204" pitchFamily="50" charset="-128"/>
              </a:rPr>
              <a:t>待機</a:t>
            </a:r>
            <a:r>
              <a:rPr lang="en-US" altLang="ja-JP" sz="1800" b="1" kern="0" dirty="0" smtClean="0">
                <a:solidFill>
                  <a:prstClr val="white"/>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kern="0" dirty="0" smtClean="0">
                <a:solidFill>
                  <a:prstClr val="white"/>
                </a:solidFill>
                <a:latin typeface="Meiryo UI" panose="020B0604030504040204" pitchFamily="50" charset="-128"/>
                <a:ea typeface="Meiryo UI" panose="020B0604030504040204" pitchFamily="50" charset="-128"/>
                <a:cs typeface="Meiryo UI" panose="020B0604030504040204" pitchFamily="50" charset="-128"/>
              </a:rPr>
              <a:t>帰宅判断の考え方</a:t>
            </a:r>
            <a:endParaRPr lang="ja-JP" altLang="en-US" sz="1800" b="1" kern="0"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5" name="正方形/長方形 24"/>
          <p:cNvSpPr/>
          <p:nvPr/>
        </p:nvSpPr>
        <p:spPr>
          <a:xfrm>
            <a:off x="130619" y="838098"/>
            <a:ext cx="4223081" cy="85989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平時の防災対策として、内閣府（防災担当）「大規模地震発生直後における施設管理者等による建物の緊急点検に係る指針」</a:t>
            </a:r>
            <a:r>
              <a:rPr lang="en-US" altLang="ja-JP"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平成</a:t>
            </a:r>
            <a:r>
              <a:rPr lang="en-US" altLang="ja-JP"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27</a:t>
            </a:r>
            <a:r>
              <a:rPr lang="ja-JP" altLang="en-US"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月）を参考に、建物安全確認の「カルテ」および「チェックシート」を作成し、教育・訓練を実施する。（ゲーム進行資料</a:t>
            </a:r>
            <a:r>
              <a:rPr lang="en-US" altLang="ja-JP"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頁参照。）</a:t>
            </a:r>
            <a:endParaRPr lang="en-US" altLang="ja-JP" sz="11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6" name="正方形/長方形 35"/>
          <p:cNvSpPr/>
          <p:nvPr/>
        </p:nvSpPr>
        <p:spPr>
          <a:xfrm>
            <a:off x="136223" y="5978073"/>
            <a:ext cx="1636075" cy="78875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従業員が滞在するために必要な飲食料・毛布等の備蓄があるか？</a:t>
            </a:r>
            <a:endParaRPr lang="en-US" altLang="ja-JP"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0" name="正方形/長方形 49"/>
          <p:cNvSpPr/>
          <p:nvPr/>
        </p:nvSpPr>
        <p:spPr>
          <a:xfrm>
            <a:off x="1730498" y="6343959"/>
            <a:ext cx="696709"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はい</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4" name="正方形/長方形 83"/>
          <p:cNvSpPr/>
          <p:nvPr/>
        </p:nvSpPr>
        <p:spPr>
          <a:xfrm>
            <a:off x="4964603" y="1900694"/>
            <a:ext cx="1438585" cy="8534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保護すべき家族の安否を確認できたか？</a:t>
            </a:r>
            <a:endParaRPr lang="en-US" altLang="ja-JP"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9" name="正方形/長方形 88"/>
          <p:cNvSpPr/>
          <p:nvPr/>
        </p:nvSpPr>
        <p:spPr>
          <a:xfrm>
            <a:off x="4975757" y="3167198"/>
            <a:ext cx="3641748" cy="85342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日没までの時刻、自宅までの距離、本人の体調等</a:t>
            </a:r>
            <a:r>
              <a:rPr lang="ja-JP" altLang="en-US" sz="14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検討し、確実に帰宅できる見込みが高いか？</a:t>
            </a:r>
            <a:endParaRPr lang="en-US" altLang="ja-JP"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0" name="正方形/長方形 89"/>
          <p:cNvSpPr/>
          <p:nvPr/>
        </p:nvSpPr>
        <p:spPr>
          <a:xfrm>
            <a:off x="4971449" y="4428678"/>
            <a:ext cx="3641748" cy="538215"/>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帰宅経路・自宅周辺の情報を検討し、危険個所を回避できるか？</a:t>
            </a:r>
            <a:endParaRPr lang="en-US" altLang="ja-JP"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3" name="正方形/長方形 92"/>
          <p:cNvSpPr/>
          <p:nvPr/>
        </p:nvSpPr>
        <p:spPr>
          <a:xfrm>
            <a:off x="4965729" y="1072153"/>
            <a:ext cx="4821835" cy="401539"/>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本人から帰宅の申し出があるか？</a:t>
            </a:r>
            <a:endParaRPr lang="en-US" altLang="ja-JP"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4" name="正方形/長方形 93"/>
          <p:cNvSpPr/>
          <p:nvPr/>
        </p:nvSpPr>
        <p:spPr>
          <a:xfrm>
            <a:off x="4965729" y="5398917"/>
            <a:ext cx="3641749" cy="4376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待機を強く勧めたが、本人の帰宅意志が固い。</a:t>
            </a:r>
            <a:endParaRPr lang="en-US" altLang="ja-JP"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1" name="角丸四角形 110"/>
          <p:cNvSpPr/>
          <p:nvPr/>
        </p:nvSpPr>
        <p:spPr>
          <a:xfrm>
            <a:off x="4955125" y="6201854"/>
            <a:ext cx="3310244" cy="543466"/>
          </a:xfrm>
          <a:prstGeom prst="roundRect">
            <a:avLst/>
          </a:prstGeom>
          <a:ln/>
        </p:spPr>
        <p:style>
          <a:lnRef idx="1">
            <a:schemeClr val="accent2"/>
          </a:lnRef>
          <a:fillRef idx="2">
            <a:schemeClr val="accent2"/>
          </a:fillRef>
          <a:effectRef idx="1">
            <a:schemeClr val="accent2"/>
          </a:effectRef>
          <a:fontRef idx="minor">
            <a:schemeClr val="dk1"/>
          </a:fontRef>
        </p:style>
        <p:txBody>
          <a:bodyPr lIns="36000" tIns="36000" rIns="36000" bIns="36000" rtlCol="0" anchor="ctr"/>
          <a:lstStyle/>
          <a:p>
            <a:pPr algn="ctr"/>
            <a:r>
              <a:rPr lang="ja-JP" altLang="en-US" sz="16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「確認書</a:t>
            </a:r>
            <a:r>
              <a:rPr lang="ja-JP" altLang="en-US" sz="1600" b="1" kern="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600" b="1" kern="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600" b="1" kern="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に同意</a:t>
            </a:r>
            <a:r>
              <a:rPr lang="ja-JP" altLang="en-US" sz="16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して帰宅</a:t>
            </a:r>
          </a:p>
        </p:txBody>
      </p:sp>
      <p:sp>
        <p:nvSpPr>
          <p:cNvPr id="112" name="角丸四角形 111"/>
          <p:cNvSpPr/>
          <p:nvPr/>
        </p:nvSpPr>
        <p:spPr>
          <a:xfrm>
            <a:off x="8318453" y="6201854"/>
            <a:ext cx="1459083" cy="545810"/>
          </a:xfrm>
          <a:prstGeom prst="roundRect">
            <a:avLst/>
          </a:prstGeom>
          <a:solidFill>
            <a:schemeClr val="bg1">
              <a:lumMod val="65000"/>
            </a:schemeClr>
          </a:solidFill>
          <a:ln>
            <a:noFill/>
          </a:ln>
        </p:spPr>
        <p:style>
          <a:lnRef idx="1">
            <a:schemeClr val="dk1"/>
          </a:lnRef>
          <a:fillRef idx="2">
            <a:schemeClr val="dk1"/>
          </a:fillRef>
          <a:effectRef idx="1">
            <a:schemeClr val="dk1"/>
          </a:effectRef>
          <a:fontRef idx="minor">
            <a:schemeClr val="dk1"/>
          </a:fontRef>
        </p:style>
        <p:txBody>
          <a:bodyPr lIns="36000" tIns="36000" rIns="36000" bIns="36000" rtlCol="0" anchor="ctr"/>
          <a:lstStyle/>
          <a:p>
            <a:pPr algn="ctr"/>
            <a:r>
              <a:rPr lang="ja-JP" altLang="en-US" sz="1600" b="1" kern="0" dirty="0" smtClean="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rPr>
              <a:t>事業所で</a:t>
            </a:r>
            <a:endParaRPr lang="en-US" altLang="ja-JP" sz="1600" b="1" kern="0" dirty="0" smtClean="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a:p>
            <a:pPr algn="ctr"/>
            <a:r>
              <a:rPr lang="ja-JP" altLang="en-US" sz="1600" b="1" kern="0" dirty="0" smtClean="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rPr>
              <a:t>待機</a:t>
            </a:r>
            <a:endParaRPr lang="ja-JP" altLang="en-US" sz="1600" b="1" kern="0" dirty="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1" name="角丸四角形 20"/>
          <p:cNvSpPr/>
          <p:nvPr/>
        </p:nvSpPr>
        <p:spPr>
          <a:xfrm>
            <a:off x="2717583" y="5978073"/>
            <a:ext cx="1720627" cy="550293"/>
          </a:xfrm>
          <a:prstGeom prst="roundRect">
            <a:avLst/>
          </a:prstGeom>
          <a:solidFill>
            <a:schemeClr val="bg1">
              <a:lumMod val="65000"/>
            </a:schemeClr>
          </a:solidFill>
          <a:ln>
            <a:noFill/>
          </a:ln>
        </p:spPr>
        <p:style>
          <a:lnRef idx="1">
            <a:schemeClr val="dk1"/>
          </a:lnRef>
          <a:fillRef idx="2">
            <a:schemeClr val="dk1"/>
          </a:fillRef>
          <a:effectRef idx="1">
            <a:schemeClr val="dk1"/>
          </a:effectRef>
          <a:fontRef idx="minor">
            <a:schemeClr val="dk1"/>
          </a:fontRef>
        </p:style>
        <p:txBody>
          <a:bodyPr lIns="36000" tIns="36000" rIns="36000" bIns="36000" rtlCol="0" anchor="ct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gn="ctr">
              <a:defRPr/>
            </a:pPr>
            <a:r>
              <a:rPr lang="ja-JP" altLang="en-US" sz="1400" b="1" kern="0" dirty="0" smtClean="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rPr>
              <a:t>避難場所／</a:t>
            </a:r>
            <a:endParaRPr lang="en-US" altLang="ja-JP" sz="1400" b="1" kern="0" dirty="0" smtClean="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a:p>
            <a:pPr algn="ctr">
              <a:defRPr/>
            </a:pPr>
            <a:r>
              <a:rPr lang="ja-JP" altLang="en-US" sz="1400" b="1" kern="0" dirty="0" smtClean="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rPr>
              <a:t>一時滞在施設へ移動</a:t>
            </a:r>
            <a:endParaRPr lang="ja-JP" altLang="en-US" sz="1400" b="1" kern="0" dirty="0">
              <a:solidFill>
                <a:sysClr val="windowText" lastClr="0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6" name="下矢印 135"/>
          <p:cNvSpPr/>
          <p:nvPr/>
        </p:nvSpPr>
        <p:spPr>
          <a:xfrm>
            <a:off x="9144551" y="1505484"/>
            <a:ext cx="390043" cy="4666786"/>
          </a:xfrm>
          <a:prstGeom prst="downArrow">
            <a:avLst>
              <a:gd name="adj1" fmla="val 40774"/>
              <a:gd name="adj2" fmla="val 58818"/>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7" name="正方形/長方形 136"/>
          <p:cNvSpPr/>
          <p:nvPr/>
        </p:nvSpPr>
        <p:spPr>
          <a:xfrm>
            <a:off x="9353713" y="1423817"/>
            <a:ext cx="696709" cy="384289"/>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rPr>
              <a:t>ない</a:t>
            </a:r>
            <a:endParaRPr lang="en-US" altLang="ja-JP"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55" name="下矢印 154"/>
          <p:cNvSpPr/>
          <p:nvPr/>
        </p:nvSpPr>
        <p:spPr>
          <a:xfrm rot="16200000" flipH="1">
            <a:off x="8771994" y="3289716"/>
            <a:ext cx="360040" cy="608394"/>
          </a:xfrm>
          <a:prstGeom prst="downArrow">
            <a:avLst>
              <a:gd name="adj1" fmla="val 44355"/>
              <a:gd name="adj2" fmla="val 3342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56" name="正方形/長方形 155"/>
          <p:cNvSpPr/>
          <p:nvPr/>
        </p:nvSpPr>
        <p:spPr>
          <a:xfrm>
            <a:off x="8568190" y="3228238"/>
            <a:ext cx="696709"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rPr>
              <a:t>いいえ</a:t>
            </a:r>
            <a:endParaRPr lang="en-US" altLang="ja-JP"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3" name="正方形/長方形 72"/>
          <p:cNvSpPr/>
          <p:nvPr/>
        </p:nvSpPr>
        <p:spPr>
          <a:xfrm>
            <a:off x="-8038" y="531738"/>
            <a:ext cx="2932581" cy="306361"/>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endParaRPr lang="en-US" altLang="ja-JP" sz="14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6" name="正方形/長方形 95"/>
          <p:cNvSpPr/>
          <p:nvPr/>
        </p:nvSpPr>
        <p:spPr>
          <a:xfrm>
            <a:off x="5673597" y="1455426"/>
            <a:ext cx="545494" cy="28342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a:solidFill>
                  <a:srgbClr val="C00000"/>
                </a:solidFill>
                <a:latin typeface="Meiryo UI" panose="020B0604030504040204" pitchFamily="50" charset="-128"/>
                <a:ea typeface="Meiryo UI" panose="020B0604030504040204" pitchFamily="50" charset="-128"/>
                <a:cs typeface="Meiryo UI" panose="020B0604030504040204" pitchFamily="50" charset="-128"/>
              </a:rPr>
              <a:t>ある</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0" name="正方形/長方形 109"/>
          <p:cNvSpPr/>
          <p:nvPr/>
        </p:nvSpPr>
        <p:spPr>
          <a:xfrm>
            <a:off x="5673596" y="2713228"/>
            <a:ext cx="940859"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できない</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3" name="下矢印 132"/>
          <p:cNvSpPr/>
          <p:nvPr/>
        </p:nvSpPr>
        <p:spPr>
          <a:xfrm rot="16200000" flipH="1">
            <a:off x="8752463" y="2023212"/>
            <a:ext cx="360040" cy="608394"/>
          </a:xfrm>
          <a:prstGeom prst="downArrow">
            <a:avLst>
              <a:gd name="adj1" fmla="val 44355"/>
              <a:gd name="adj2" fmla="val 3342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4" name="正方形/長方形 133"/>
          <p:cNvSpPr/>
          <p:nvPr/>
        </p:nvSpPr>
        <p:spPr>
          <a:xfrm>
            <a:off x="8572796" y="1900694"/>
            <a:ext cx="595892" cy="438032"/>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rPr>
              <a:t>いる</a:t>
            </a:r>
            <a:endParaRPr lang="en-US" altLang="ja-JP"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9" name="下矢印 138"/>
          <p:cNvSpPr/>
          <p:nvPr/>
        </p:nvSpPr>
        <p:spPr>
          <a:xfrm rot="16200000" flipH="1">
            <a:off x="8781875" y="4377390"/>
            <a:ext cx="360040" cy="608394"/>
          </a:xfrm>
          <a:prstGeom prst="downArrow">
            <a:avLst>
              <a:gd name="adj1" fmla="val 44355"/>
              <a:gd name="adj2" fmla="val 3342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0" name="正方形/長方形 139"/>
          <p:cNvSpPr/>
          <p:nvPr/>
        </p:nvSpPr>
        <p:spPr>
          <a:xfrm>
            <a:off x="8587644" y="4334864"/>
            <a:ext cx="696709"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rPr>
              <a:t>いいえ</a:t>
            </a:r>
            <a:endParaRPr lang="en-US" altLang="ja-JP"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1" name="下矢印 140"/>
          <p:cNvSpPr/>
          <p:nvPr/>
        </p:nvSpPr>
        <p:spPr>
          <a:xfrm rot="16200000" flipH="1">
            <a:off x="8763306" y="5331187"/>
            <a:ext cx="360040" cy="608394"/>
          </a:xfrm>
          <a:prstGeom prst="downArrow">
            <a:avLst>
              <a:gd name="adj1" fmla="val 44355"/>
              <a:gd name="adj2" fmla="val 33421"/>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2" name="正方形/長方形 141"/>
          <p:cNvSpPr/>
          <p:nvPr/>
        </p:nvSpPr>
        <p:spPr>
          <a:xfrm>
            <a:off x="8572796" y="5285722"/>
            <a:ext cx="696709"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rPr>
              <a:t>いいえ</a:t>
            </a:r>
            <a:endParaRPr lang="en-US" altLang="ja-JP"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6" name="正方形/長方形 85"/>
          <p:cNvSpPr/>
          <p:nvPr/>
        </p:nvSpPr>
        <p:spPr>
          <a:xfrm>
            <a:off x="5673597" y="3998299"/>
            <a:ext cx="545494" cy="28342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はい</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1" name="下矢印 90"/>
          <p:cNvSpPr/>
          <p:nvPr/>
        </p:nvSpPr>
        <p:spPr>
          <a:xfrm>
            <a:off x="5394790" y="1506619"/>
            <a:ext cx="390043" cy="382759"/>
          </a:xfrm>
          <a:prstGeom prst="downArrow">
            <a:avLst>
              <a:gd name="adj1" fmla="val 35890"/>
              <a:gd name="adj2" fmla="val 4905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8" name="正方形/長方形 97"/>
          <p:cNvSpPr/>
          <p:nvPr/>
        </p:nvSpPr>
        <p:spPr>
          <a:xfrm>
            <a:off x="5657771" y="4938329"/>
            <a:ext cx="545494" cy="28342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はい</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0" name="正方形/長方形 99"/>
          <p:cNvSpPr/>
          <p:nvPr/>
        </p:nvSpPr>
        <p:spPr>
          <a:xfrm>
            <a:off x="5657771" y="5791431"/>
            <a:ext cx="545494" cy="283424"/>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はい</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2" name="下矢印 101"/>
          <p:cNvSpPr/>
          <p:nvPr/>
        </p:nvSpPr>
        <p:spPr>
          <a:xfrm>
            <a:off x="5394790" y="2775215"/>
            <a:ext cx="390043" cy="382759"/>
          </a:xfrm>
          <a:prstGeom prst="downArrow">
            <a:avLst>
              <a:gd name="adj1" fmla="val 35890"/>
              <a:gd name="adj2" fmla="val 4905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3" name="下矢印 102"/>
          <p:cNvSpPr/>
          <p:nvPr/>
        </p:nvSpPr>
        <p:spPr>
          <a:xfrm>
            <a:off x="5394790" y="4038581"/>
            <a:ext cx="390043" cy="382759"/>
          </a:xfrm>
          <a:prstGeom prst="downArrow">
            <a:avLst>
              <a:gd name="adj1" fmla="val 35890"/>
              <a:gd name="adj2" fmla="val 4905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4" name="下矢印 103"/>
          <p:cNvSpPr/>
          <p:nvPr/>
        </p:nvSpPr>
        <p:spPr>
          <a:xfrm>
            <a:off x="5394789" y="4985664"/>
            <a:ext cx="390043" cy="382759"/>
          </a:xfrm>
          <a:prstGeom prst="downArrow">
            <a:avLst>
              <a:gd name="adj1" fmla="val 35890"/>
              <a:gd name="adj2" fmla="val 4905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5" name="下矢印 104"/>
          <p:cNvSpPr/>
          <p:nvPr/>
        </p:nvSpPr>
        <p:spPr>
          <a:xfrm>
            <a:off x="5394788" y="5860001"/>
            <a:ext cx="390043" cy="347638"/>
          </a:xfrm>
          <a:prstGeom prst="downArrow">
            <a:avLst>
              <a:gd name="adj1" fmla="val 35890"/>
              <a:gd name="adj2" fmla="val 4905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6" name="正方形/長方形 105"/>
          <p:cNvSpPr/>
          <p:nvPr/>
        </p:nvSpPr>
        <p:spPr>
          <a:xfrm>
            <a:off x="7149059" y="1889378"/>
            <a:ext cx="1438585" cy="85343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sz="14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保護すべき家族をケアしてくれる人</a:t>
            </a:r>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が</a:t>
            </a:r>
            <a:r>
              <a:rPr lang="ja-JP" altLang="en-US" sz="14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いるか</a:t>
            </a:r>
            <a:r>
              <a:rPr lang="ja-JP" altLang="en-US"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4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7" name="正方形/長方形 106"/>
          <p:cNvSpPr/>
          <p:nvPr/>
        </p:nvSpPr>
        <p:spPr>
          <a:xfrm>
            <a:off x="7858052" y="2701912"/>
            <a:ext cx="940859"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いない</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08" name="下矢印 107"/>
          <p:cNvSpPr/>
          <p:nvPr/>
        </p:nvSpPr>
        <p:spPr>
          <a:xfrm>
            <a:off x="7579246" y="2763899"/>
            <a:ext cx="390043" cy="382759"/>
          </a:xfrm>
          <a:prstGeom prst="downArrow">
            <a:avLst>
              <a:gd name="adj1" fmla="val 35890"/>
              <a:gd name="adj2" fmla="val 4905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3" name="下矢印 112"/>
          <p:cNvSpPr/>
          <p:nvPr/>
        </p:nvSpPr>
        <p:spPr>
          <a:xfrm rot="16200000" flipH="1">
            <a:off x="6605389" y="2023643"/>
            <a:ext cx="360040" cy="648214"/>
          </a:xfrm>
          <a:prstGeom prst="downArrow">
            <a:avLst>
              <a:gd name="adj1" fmla="val 44355"/>
              <a:gd name="adj2" fmla="val 38712"/>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4" name="正方形/長方形 113"/>
          <p:cNvSpPr/>
          <p:nvPr/>
        </p:nvSpPr>
        <p:spPr>
          <a:xfrm>
            <a:off x="6412807" y="2007509"/>
            <a:ext cx="696709"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rPr>
              <a:t>できた</a:t>
            </a:r>
            <a:endParaRPr lang="en-US" altLang="ja-JP"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8" name="正方形/長方形 87"/>
          <p:cNvSpPr/>
          <p:nvPr/>
        </p:nvSpPr>
        <p:spPr>
          <a:xfrm>
            <a:off x="655461" y="2937831"/>
            <a:ext cx="1993285"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確認済み（該当なし）</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9" name="正方形/長方形 98"/>
          <p:cNvSpPr/>
          <p:nvPr/>
        </p:nvSpPr>
        <p:spPr>
          <a:xfrm>
            <a:off x="2426909" y="2347991"/>
            <a:ext cx="1539807"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rPr>
              <a:t>危険（該当有り）</a:t>
            </a:r>
            <a:endParaRPr lang="en-US" altLang="ja-JP"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5" name="屈折矢印 114"/>
          <p:cNvSpPr/>
          <p:nvPr/>
        </p:nvSpPr>
        <p:spPr>
          <a:xfrm flipV="1">
            <a:off x="2427118" y="2636910"/>
            <a:ext cx="1696024" cy="3338349"/>
          </a:xfrm>
          <a:prstGeom prst="bentUpArrow">
            <a:avLst>
              <a:gd name="adj1" fmla="val 8818"/>
              <a:gd name="adj2" fmla="val 9372"/>
              <a:gd name="adj3" fmla="val 1039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7" name="屈折矢印 116"/>
          <p:cNvSpPr/>
          <p:nvPr/>
        </p:nvSpPr>
        <p:spPr>
          <a:xfrm flipV="1">
            <a:off x="2432809" y="3739805"/>
            <a:ext cx="1224047" cy="2238268"/>
          </a:xfrm>
          <a:prstGeom prst="bentUpArrow">
            <a:avLst>
              <a:gd name="adj1" fmla="val 10547"/>
              <a:gd name="adj2" fmla="val 14044"/>
              <a:gd name="adj3" fmla="val 14243"/>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9" name="下矢印 118"/>
          <p:cNvSpPr/>
          <p:nvPr/>
        </p:nvSpPr>
        <p:spPr>
          <a:xfrm>
            <a:off x="413525" y="2970000"/>
            <a:ext cx="325618" cy="341198"/>
          </a:xfrm>
          <a:prstGeom prst="downArrow">
            <a:avLst>
              <a:gd name="adj1" fmla="val 39790"/>
              <a:gd name="adj2" fmla="val 45454"/>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4" name="下矢印 123"/>
          <p:cNvSpPr/>
          <p:nvPr/>
        </p:nvSpPr>
        <p:spPr>
          <a:xfrm rot="16200000">
            <a:off x="2057620" y="5773538"/>
            <a:ext cx="325618" cy="856634"/>
          </a:xfrm>
          <a:prstGeom prst="downArrow">
            <a:avLst>
              <a:gd name="adj1" fmla="val 39790"/>
              <a:gd name="adj2" fmla="val 45454"/>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5" name="正方形/長方形 124"/>
          <p:cNvSpPr/>
          <p:nvPr/>
        </p:nvSpPr>
        <p:spPr>
          <a:xfrm>
            <a:off x="1730499" y="5862571"/>
            <a:ext cx="696709"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rPr>
              <a:t>いいえ</a:t>
            </a:r>
            <a:endParaRPr lang="en-US" altLang="ja-JP"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72" name="グループ化 71"/>
          <p:cNvGrpSpPr/>
          <p:nvPr/>
        </p:nvGrpSpPr>
        <p:grpSpPr>
          <a:xfrm>
            <a:off x="1856656" y="554744"/>
            <a:ext cx="3505748" cy="6121558"/>
            <a:chOff x="1889560" y="355291"/>
            <a:chExt cx="3505748" cy="6321138"/>
          </a:xfrm>
        </p:grpSpPr>
        <p:sp>
          <p:nvSpPr>
            <p:cNvPr id="127" name="下矢印 126"/>
            <p:cNvSpPr/>
            <p:nvPr/>
          </p:nvSpPr>
          <p:spPr>
            <a:xfrm rot="16200000">
              <a:off x="4908608" y="194208"/>
              <a:ext cx="325618" cy="647783"/>
            </a:xfrm>
            <a:prstGeom prst="downArrow">
              <a:avLst>
                <a:gd name="adj1" fmla="val 45831"/>
                <a:gd name="adj2" fmla="val 45454"/>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cxnSp>
          <p:nvCxnSpPr>
            <p:cNvPr id="15" name="カギ線コネクタ 14"/>
            <p:cNvCxnSpPr/>
            <p:nvPr/>
          </p:nvCxnSpPr>
          <p:spPr>
            <a:xfrm flipV="1">
              <a:off x="4697872" y="504729"/>
              <a:ext cx="0" cy="6092622"/>
            </a:xfrm>
            <a:prstGeom prst="straightConnector1">
              <a:avLst/>
            </a:prstGeom>
            <a:ln w="127000" cap="sq">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28" name="カギ線コネクタ 14"/>
            <p:cNvCxnSpPr/>
            <p:nvPr/>
          </p:nvCxnSpPr>
          <p:spPr>
            <a:xfrm flipV="1">
              <a:off x="1889560" y="6669361"/>
              <a:ext cx="2808312" cy="7068"/>
            </a:xfrm>
            <a:prstGeom prst="straightConnector1">
              <a:avLst/>
            </a:prstGeom>
            <a:ln w="127000" cap="sq">
              <a:solidFill>
                <a:schemeClr val="accent2">
                  <a:lumMod val="60000"/>
                  <a:lumOff val="40000"/>
                </a:schemeClr>
              </a:solidFill>
            </a:ln>
          </p:spPr>
          <p:style>
            <a:lnRef idx="1">
              <a:schemeClr val="accent1"/>
            </a:lnRef>
            <a:fillRef idx="0">
              <a:schemeClr val="accent1"/>
            </a:fillRef>
            <a:effectRef idx="0">
              <a:schemeClr val="accent1"/>
            </a:effectRef>
            <a:fontRef idx="minor">
              <a:schemeClr val="tx1"/>
            </a:fontRef>
          </p:style>
        </p:cxnSp>
      </p:grpSp>
      <p:sp>
        <p:nvSpPr>
          <p:cNvPr id="135" name="下矢印 134"/>
          <p:cNvSpPr/>
          <p:nvPr/>
        </p:nvSpPr>
        <p:spPr>
          <a:xfrm>
            <a:off x="429840" y="4115002"/>
            <a:ext cx="325618" cy="322662"/>
          </a:xfrm>
          <a:prstGeom prst="downArrow">
            <a:avLst>
              <a:gd name="adj1" fmla="val 39790"/>
              <a:gd name="adj2" fmla="val 45454"/>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4" name="正方形/長方形 143"/>
          <p:cNvSpPr/>
          <p:nvPr/>
        </p:nvSpPr>
        <p:spPr>
          <a:xfrm>
            <a:off x="4915443" y="28909"/>
            <a:ext cx="2932581" cy="432048"/>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4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帰宅可否の判断</a:t>
            </a:r>
            <a:endParaRPr lang="en-US" altLang="ja-JP" sz="14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7" name="正方形/長方形 146"/>
          <p:cNvSpPr/>
          <p:nvPr/>
        </p:nvSpPr>
        <p:spPr>
          <a:xfrm>
            <a:off x="6321152" y="28910"/>
            <a:ext cx="3584848" cy="490072"/>
          </a:xfrm>
          <a:prstGeom prst="rect">
            <a:avLst/>
          </a:prstGeom>
          <a:noFill/>
          <a:ln>
            <a:noFill/>
          </a:ln>
        </p:spPr>
        <p:style>
          <a:lnRef idx="2">
            <a:schemeClr val="dk1"/>
          </a:lnRef>
          <a:fillRef idx="1">
            <a:schemeClr val="lt1"/>
          </a:fillRef>
          <a:effectRef idx="0">
            <a:schemeClr val="dk1"/>
          </a:effectRef>
          <a:fontRef idx="minor">
            <a:schemeClr val="dk1"/>
          </a:fontRef>
        </p:style>
        <p:txBody>
          <a:bodyPr lIns="0" tIns="0" rIns="0" bIns="0" rtlCol="0" anchor="t"/>
          <a:lstStyle/>
          <a:p>
            <a:r>
              <a:rPr lang="en-US" altLang="ja-JP"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「確認書」とは、帰宅希望者が次の①～③に同意し署名する書面を想定している。資料２参照。</a:t>
            </a:r>
            <a:endParaRPr lang="en-US" altLang="ja-JP"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①会社より待機を要請されたが、自己の意思で帰宅する。</a:t>
            </a:r>
            <a:endParaRPr lang="en-US" altLang="ja-JP"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②事業所外での安全は帰宅希望者自身が責任を負う</a:t>
            </a:r>
            <a:r>
              <a:rPr lang="en-US" altLang="ja-JP"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事業所が支援しないという趣旨ではない</a:t>
            </a:r>
            <a:r>
              <a:rPr lang="en-US" altLang="ja-JP" sz="7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700" dirty="0" err="1"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　③帰宅中、緊急車両や道路啓開作業の邪魔にならないよう配慮する。</a:t>
            </a:r>
            <a:endParaRPr lang="en-US" altLang="ja-JP"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78" name="角丸四角形 77"/>
          <p:cNvSpPr/>
          <p:nvPr/>
        </p:nvSpPr>
        <p:spPr>
          <a:xfrm>
            <a:off x="5415596" y="518981"/>
            <a:ext cx="1841660" cy="414605"/>
          </a:xfrm>
          <a:prstGeom prst="roundRect">
            <a:avLst/>
          </a:prstGeom>
          <a:ln/>
        </p:spPr>
        <p:style>
          <a:lnRef idx="1">
            <a:schemeClr val="accent2"/>
          </a:lnRef>
          <a:fillRef idx="2">
            <a:schemeClr val="accent2"/>
          </a:fillRef>
          <a:effectRef idx="1">
            <a:schemeClr val="accent2"/>
          </a:effectRef>
          <a:fontRef idx="minor">
            <a:schemeClr val="dk1"/>
          </a:fontRef>
        </p:style>
        <p:txBody>
          <a:bodyPr lIns="36000" tIns="36000" rIns="36000" bIns="36000" rtlCol="0" anchor="ctr"/>
          <a:lstStyle/>
          <a:p>
            <a:pPr algn="ctr"/>
            <a:r>
              <a:rPr lang="ja-JP" altLang="en-US" sz="1600" b="1" kern="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事業所</a:t>
            </a:r>
            <a:r>
              <a:rPr lang="ja-JP" altLang="en-US" sz="1600" b="1" kern="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で待機</a:t>
            </a:r>
          </a:p>
        </p:txBody>
      </p:sp>
      <p:sp>
        <p:nvSpPr>
          <p:cNvPr id="77" name="正方形/長方形 76"/>
          <p:cNvSpPr/>
          <p:nvPr/>
        </p:nvSpPr>
        <p:spPr>
          <a:xfrm>
            <a:off x="7242348" y="504669"/>
            <a:ext cx="2564320" cy="415486"/>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2000" b="1" i="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ここからゲームスタート</a:t>
            </a:r>
            <a:endParaRPr lang="en-US" altLang="ja-JP" sz="2000" b="1" i="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0" name="正方形/長方形 79"/>
          <p:cNvSpPr/>
          <p:nvPr/>
        </p:nvSpPr>
        <p:spPr>
          <a:xfrm>
            <a:off x="9888" y="30711"/>
            <a:ext cx="871475" cy="43204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smtClean="0">
                <a:latin typeface="HGPｺﾞｼｯｸM" panose="020B0600000000000000" pitchFamily="50" charset="-128"/>
                <a:ea typeface="HGPｺﾞｼｯｸM" panose="020B0600000000000000" pitchFamily="50" charset="-128"/>
              </a:rPr>
              <a:t>資料１</a:t>
            </a:r>
            <a:endParaRPr kumimoji="1" lang="ja-JP" altLang="en-US" dirty="0">
              <a:latin typeface="HGPｺﾞｼｯｸM" panose="020B0600000000000000" pitchFamily="50" charset="-128"/>
              <a:ea typeface="HGPｺﾞｼｯｸM" panose="020B0600000000000000" pitchFamily="50" charset="-128"/>
            </a:endParaRPr>
          </a:p>
        </p:txBody>
      </p:sp>
      <p:sp>
        <p:nvSpPr>
          <p:cNvPr id="79" name="正方形/長方形 78"/>
          <p:cNvSpPr/>
          <p:nvPr/>
        </p:nvSpPr>
        <p:spPr>
          <a:xfrm>
            <a:off x="12031" y="1808106"/>
            <a:ext cx="3878468" cy="306361"/>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ゲーム</a:t>
            </a:r>
            <a:r>
              <a:rPr lang="ja-JP" altLang="en-US" sz="14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開始前　事業</a:t>
            </a:r>
            <a:r>
              <a:rPr lang="ja-JP" altLang="en-US"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所内待機可否の</a:t>
            </a:r>
            <a:r>
              <a:rPr lang="ja-JP" altLang="en-US" sz="14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判断</a:t>
            </a:r>
            <a:endParaRPr lang="en-US" altLang="ja-JP"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1" name="正方形/長方形 80"/>
          <p:cNvSpPr/>
          <p:nvPr/>
        </p:nvSpPr>
        <p:spPr>
          <a:xfrm>
            <a:off x="26936" y="546283"/>
            <a:ext cx="3878468" cy="306361"/>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4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事前準備</a:t>
            </a:r>
            <a:endParaRPr lang="en-US" altLang="ja-JP" sz="1400" b="1"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3" name="正方形/長方形 82"/>
          <p:cNvSpPr/>
          <p:nvPr/>
        </p:nvSpPr>
        <p:spPr>
          <a:xfrm>
            <a:off x="730624" y="4121067"/>
            <a:ext cx="1918122"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確認済み（該当なし）</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5" name="正方形/長方形 84"/>
          <p:cNvSpPr/>
          <p:nvPr/>
        </p:nvSpPr>
        <p:spPr>
          <a:xfrm>
            <a:off x="2427208" y="3436869"/>
            <a:ext cx="1586156"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rPr>
              <a:t>危険（該当有り）</a:t>
            </a:r>
            <a:endParaRPr lang="en-US" altLang="ja-JP"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87" name="正方形/長方形 86"/>
          <p:cNvSpPr/>
          <p:nvPr/>
        </p:nvSpPr>
        <p:spPr>
          <a:xfrm>
            <a:off x="1951265" y="4932960"/>
            <a:ext cx="1586156"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rPr>
              <a:t>危険（該当有り）</a:t>
            </a:r>
            <a:endParaRPr lang="en-US" altLang="ja-JP" sz="1200" b="1" dirty="0" smtClean="0">
              <a:solidFill>
                <a:srgbClr val="4F81BD">
                  <a:lumMod val="50000"/>
                </a:srgb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8" name="正方形/長方形 27"/>
          <p:cNvSpPr/>
          <p:nvPr/>
        </p:nvSpPr>
        <p:spPr>
          <a:xfrm>
            <a:off x="130621" y="2153642"/>
            <a:ext cx="2296586" cy="77520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en-US" altLang="ja-JP"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第一次チェックシートによる判断</a:t>
            </a:r>
            <a:r>
              <a:rPr lang="en-US" altLang="ja-JP"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p>
          <a:p>
            <a:r>
              <a:rPr lang="ja-JP" altLang="en-US"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外部から一見して危険かどうかの調査</a:t>
            </a:r>
            <a:r>
              <a:rPr lang="ja-JP" altLang="en-US"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（建物の外部から建物の内部に入っても良いかの確認）</a:t>
            </a:r>
            <a:endParaRPr lang="en-US" altLang="ja-JP"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7" name="正方形/長方形 36"/>
          <p:cNvSpPr/>
          <p:nvPr/>
        </p:nvSpPr>
        <p:spPr>
          <a:xfrm>
            <a:off x="136223" y="3302212"/>
            <a:ext cx="2296586" cy="78511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en-US" altLang="ja-JP"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第二次チェックシートによる判断</a:t>
            </a:r>
            <a:r>
              <a:rPr lang="en-US" altLang="ja-JP"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p>
          <a:p>
            <a:r>
              <a:rPr lang="ja-JP" altLang="en-US"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隣接建築物</a:t>
            </a:r>
            <a:r>
              <a:rPr lang="ja-JP" altLang="en-US" sz="11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周辺地盤</a:t>
            </a:r>
            <a:r>
              <a:rPr lang="ja-JP" altLang="en-US" sz="11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及び</a:t>
            </a:r>
            <a:r>
              <a:rPr lang="ja-JP" altLang="en-US"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構造躯体の調査</a:t>
            </a:r>
            <a:endParaRPr lang="en-US" altLang="ja-JP"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a:p>
            <a:r>
              <a:rPr lang="en-US" altLang="ja-JP" sz="1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RC</a:t>
            </a:r>
            <a:r>
              <a:rPr lang="ja-JP" altLang="en-US"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造</a:t>
            </a:r>
            <a:r>
              <a:rPr lang="ja-JP" altLang="en-US" sz="1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では</a:t>
            </a:r>
            <a:r>
              <a:rPr lang="ja-JP" altLang="en-US"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柱・壁・梁の判定も実施</a:t>
            </a:r>
            <a:r>
              <a:rPr lang="en-US" altLang="ja-JP"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p>
        </p:txBody>
      </p:sp>
      <p:sp>
        <p:nvSpPr>
          <p:cNvPr id="92" name="下矢印 91"/>
          <p:cNvSpPr/>
          <p:nvPr/>
        </p:nvSpPr>
        <p:spPr>
          <a:xfrm>
            <a:off x="423780" y="4927695"/>
            <a:ext cx="325618" cy="1014433"/>
          </a:xfrm>
          <a:prstGeom prst="downArrow">
            <a:avLst>
              <a:gd name="adj1" fmla="val 39790"/>
              <a:gd name="adj2" fmla="val 45454"/>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5" name="下矢印 94"/>
          <p:cNvSpPr/>
          <p:nvPr/>
        </p:nvSpPr>
        <p:spPr>
          <a:xfrm>
            <a:off x="1735824" y="4909769"/>
            <a:ext cx="325618" cy="408646"/>
          </a:xfrm>
          <a:prstGeom prst="downArrow">
            <a:avLst>
              <a:gd name="adj1" fmla="val 39790"/>
              <a:gd name="adj2" fmla="val 45454"/>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9" name="正方形/長方形 38"/>
          <p:cNvSpPr/>
          <p:nvPr/>
        </p:nvSpPr>
        <p:spPr>
          <a:xfrm>
            <a:off x="130532" y="4445005"/>
            <a:ext cx="2296586" cy="4582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en-US" altLang="ja-JP" sz="11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100" b="1"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第二次</a:t>
            </a:r>
            <a:r>
              <a:rPr lang="ja-JP" altLang="en-US"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チェックシートによる判断</a:t>
            </a:r>
            <a:r>
              <a:rPr lang="en-US" altLang="ja-JP"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p>
          <a:p>
            <a:r>
              <a:rPr lang="ja-JP" altLang="en-US"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落下物の点検</a:t>
            </a:r>
            <a:endParaRPr lang="en-US" altLang="ja-JP" sz="1100" b="1"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6" name="正方形/長方形 115"/>
          <p:cNvSpPr/>
          <p:nvPr/>
        </p:nvSpPr>
        <p:spPr>
          <a:xfrm>
            <a:off x="612285" y="4968325"/>
            <a:ext cx="1918122"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確認済み</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（該当なし）</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0" name="屈折矢印 119"/>
          <p:cNvSpPr/>
          <p:nvPr/>
        </p:nvSpPr>
        <p:spPr>
          <a:xfrm flipH="1" flipV="1">
            <a:off x="991457" y="5523713"/>
            <a:ext cx="744367" cy="409429"/>
          </a:xfrm>
          <a:prstGeom prst="bentUpArrow">
            <a:avLst>
              <a:gd name="adj1" fmla="val 30062"/>
              <a:gd name="adj2" fmla="val 35727"/>
              <a:gd name="adj3" fmla="val 38094"/>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97" name="正方形/長方形 96"/>
          <p:cNvSpPr/>
          <p:nvPr/>
        </p:nvSpPr>
        <p:spPr>
          <a:xfrm>
            <a:off x="1658586" y="5344648"/>
            <a:ext cx="1422206" cy="45828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r>
              <a:rPr lang="ja-JP" altLang="en-US"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危険箇所の立入禁止措置を実施</a:t>
            </a:r>
            <a:endParaRPr lang="en-US" altLang="ja-JP" sz="11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1" name="正方形/長方形 120"/>
          <p:cNvSpPr/>
          <p:nvPr/>
        </p:nvSpPr>
        <p:spPr>
          <a:xfrm>
            <a:off x="1206853" y="5559344"/>
            <a:ext cx="696709" cy="339283"/>
          </a:xfrm>
          <a:prstGeom prst="rect">
            <a:avLst/>
          </a:prstGeom>
          <a:noFill/>
          <a:ln>
            <a:noFill/>
          </a:ln>
        </p:spPr>
        <p:style>
          <a:lnRef idx="2">
            <a:schemeClr val="dk1"/>
          </a:lnRef>
          <a:fillRef idx="1">
            <a:schemeClr val="lt1"/>
          </a:fillRef>
          <a:effectRef idx="0">
            <a:schemeClr val="dk1"/>
          </a:effectRef>
          <a:fontRef idx="minor">
            <a:schemeClr val="dk1"/>
          </a:fontRef>
        </p:style>
        <p:txBody>
          <a:bodyPr rtlCol="0" anchor="ctr"/>
          <a:lstStyle/>
          <a:p>
            <a:r>
              <a:rPr lang="ja-JP" altLang="en-US"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rPr>
              <a:t>実施</a:t>
            </a:r>
            <a:endParaRPr lang="en-US" altLang="ja-JP" sz="1200" b="1" dirty="0" smtClean="0">
              <a:solidFill>
                <a:srgbClr val="C00000"/>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3" name="正方形/長方形 122"/>
          <p:cNvSpPr/>
          <p:nvPr/>
        </p:nvSpPr>
        <p:spPr>
          <a:xfrm>
            <a:off x="3260812" y="1821617"/>
            <a:ext cx="1260138" cy="494476"/>
          </a:xfrm>
          <a:prstGeom prst="rect">
            <a:avLst/>
          </a:prstGeom>
          <a:noFill/>
          <a:ln>
            <a:noFill/>
          </a:ln>
        </p:spPr>
        <p:style>
          <a:lnRef idx="2">
            <a:schemeClr val="dk1"/>
          </a:lnRef>
          <a:fillRef idx="1">
            <a:schemeClr val="lt1"/>
          </a:fillRef>
          <a:effectRef idx="0">
            <a:schemeClr val="dk1"/>
          </a:effectRef>
          <a:fontRef idx="minor">
            <a:schemeClr val="dk1"/>
          </a:fontRef>
        </p:style>
        <p:txBody>
          <a:bodyPr lIns="0" tIns="0" rIns="0" bIns="0" rtlCol="0" anchor="t"/>
          <a:lstStyle/>
          <a:p>
            <a:r>
              <a:rPr lang="ja-JP" altLang="en-US"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内閣府</a:t>
            </a:r>
            <a:r>
              <a:rPr lang="ja-JP" altLang="en-US" sz="7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（防災担当）「大規模地震発生直後における施設管理者等による建物の緊急点検に係る指針」</a:t>
            </a:r>
            <a:r>
              <a:rPr lang="en-US" altLang="ja-JP" sz="7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7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平成</a:t>
            </a:r>
            <a:r>
              <a:rPr lang="en-US" altLang="ja-JP" sz="7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27</a:t>
            </a:r>
            <a:r>
              <a:rPr lang="ja-JP" altLang="en-US" sz="7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年</a:t>
            </a:r>
            <a:r>
              <a:rPr lang="en-US" altLang="ja-JP" sz="7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7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月）</a:t>
            </a:r>
            <a:r>
              <a:rPr lang="ja-JP" altLang="en-US" sz="7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をもとに作成。</a:t>
            </a:r>
            <a:endParaRPr lang="en-US" altLang="ja-JP" sz="700" dirty="0">
              <a:solidFill>
                <a:prstClr val="black"/>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156770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E19F472C-D9C7-4D72-B04B-B127C01FB69D}" type="slidenum">
              <a:rPr lang="ja-JP" altLang="en-US" smtClean="0">
                <a:solidFill>
                  <a:srgbClr val="FFFFFF">
                    <a:lumMod val="85000"/>
                  </a:srgbClr>
                </a:solidFill>
              </a:rPr>
              <a:pPr>
                <a:defRPr/>
              </a:pPr>
              <a:t>3</a:t>
            </a:fld>
            <a:endParaRPr lang="ja-JP" altLang="en-US">
              <a:solidFill>
                <a:srgbClr val="FFFFFF">
                  <a:lumMod val="85000"/>
                </a:srgbClr>
              </a:solidFill>
            </a:endParaRPr>
          </a:p>
        </p:txBody>
      </p:sp>
      <p:sp>
        <p:nvSpPr>
          <p:cNvPr id="6" name="正方形/長方形 5"/>
          <p:cNvSpPr/>
          <p:nvPr/>
        </p:nvSpPr>
        <p:spPr>
          <a:xfrm>
            <a:off x="560512" y="1196752"/>
            <a:ext cx="8784976" cy="4752528"/>
          </a:xfrm>
          <a:prstGeom prst="rect">
            <a:avLst/>
          </a:prstGeom>
          <a:solidFill>
            <a:sysClr val="window" lastClr="FFFFFF"/>
          </a:solidFill>
          <a:ln w="19050" cap="flat" cmpd="sng" algn="ctr">
            <a:solidFill>
              <a:sysClr val="windowText" lastClr="000000"/>
            </a:solidFill>
            <a:prstDash val="solid"/>
          </a:ln>
          <a:effectLst/>
        </p:spPr>
        <p:txBody>
          <a:bodyPr rtlCol="0" anchor="t"/>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ja-JP" altLang="en-US" sz="2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確認書（例）</a:t>
            </a:r>
            <a:endParaRPr kumimoji="0" lang="en-US" altLang="ja-JP" sz="2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ja-JP" altLang="en-US" sz="1800" b="0" i="0" u="sng"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株式会社　御中</a:t>
            </a:r>
            <a:endParaRPr kumimoji="0" lang="en-US" altLang="ja-JP"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今般の災害において、私は貴社から社会的要請および安全上の観点から会社施設内に待機するよう度重なる要請を受けました。しかし、私側の諸事情により、会社施設内を退去し、自宅に帰宅することとしましたので、その旨お届けいたします。</a:t>
            </a:r>
            <a:endParaRPr kumimoji="0" lang="en-US" altLang="ja-JP"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以上のとおり私の意思で退去するものですから、帰宅途上において、私が負傷、死亡、行方不明等になったとしても、当然、会社には何らの責任もないことを確認します。また、帰宅途上は、緊急車両の邪魔にならないこと、道路啓開作業に支障にならないように配慮します。</a:t>
            </a:r>
            <a:endParaRPr kumimoji="0" lang="en-US" altLang="ja-JP"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ja-JP" altLang="en-US" sz="1800" b="0" i="0" u="sng"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年</a:t>
            </a:r>
            <a:r>
              <a:rPr kumimoji="0" lang="ja-JP" altLang="en-US" sz="1800" b="0" i="0" u="sng"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月</a:t>
            </a:r>
            <a:r>
              <a:rPr kumimoji="0" lang="ja-JP" altLang="en-US" sz="1800" b="0" i="0" u="sng"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a:t>
            </a: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日</a:t>
            </a:r>
            <a:endParaRPr kumimoji="0" lang="en-US" altLang="ja-JP"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algn="r" defTabSz="914400" eaLnBrk="1" fontAlgn="auto" latinLnBrk="0" hangingPunct="1">
              <a:lnSpc>
                <a:spcPct val="150000"/>
              </a:lnSpc>
              <a:spcBef>
                <a:spcPts val="0"/>
              </a:spcBef>
              <a:spcAft>
                <a:spcPts val="0"/>
              </a:spcAft>
              <a:buClrTx/>
              <a:buSzTx/>
              <a:buFontTx/>
              <a:buNone/>
              <a:tabLst/>
              <a:defRPr/>
            </a:pP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氏名</a:t>
            </a:r>
            <a:r>
              <a:rPr kumimoji="0" lang="ja-JP" altLang="en-US" sz="1800" b="0" i="0" u="sng"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（自筆）</a:t>
            </a:r>
          </a:p>
        </p:txBody>
      </p:sp>
      <p:sp>
        <p:nvSpPr>
          <p:cNvPr id="7" name="正方形/長方形 6"/>
          <p:cNvSpPr/>
          <p:nvPr/>
        </p:nvSpPr>
        <p:spPr>
          <a:xfrm>
            <a:off x="9888" y="30711"/>
            <a:ext cx="871475" cy="432048"/>
          </a:xfrm>
          <a:prstGeom prst="rect">
            <a:avLst/>
          </a:prstGeom>
          <a:solidFill>
            <a:sysClr val="window" lastClr="FFFFFF"/>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資料２</a:t>
            </a:r>
          </a:p>
        </p:txBody>
      </p:sp>
      <p:sp>
        <p:nvSpPr>
          <p:cNvPr id="8" name="正方形/長方形 7"/>
          <p:cNvSpPr/>
          <p:nvPr/>
        </p:nvSpPr>
        <p:spPr>
          <a:xfrm>
            <a:off x="1064568" y="5949280"/>
            <a:ext cx="8553400" cy="411621"/>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a:t>
            </a:r>
            <a:r>
              <a:rPr kumimoji="0" lang="ja-JP" altLang="en-US"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出典：新宿駅周辺防災対策協議会　新宿駅周辺地域都市再生緊急整備協議会　共催シンポジウム　講演資料</a:t>
            </a:r>
            <a:endParaRPr kumimoji="0" lang="en-US" altLang="ja-JP"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　　　　　　丸の内総合法律事務所 弁護士 中野明安「災害対応における企業等の法的リスクと事業連携による地域防災のポイント」</a:t>
            </a:r>
            <a:r>
              <a:rPr kumimoji="0" lang="en-US" altLang="ja-JP"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25</a:t>
            </a:r>
            <a:r>
              <a:rPr kumimoji="0" lang="ja-JP" altLang="en-US"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頁（</a:t>
            </a:r>
            <a:r>
              <a:rPr kumimoji="0" lang="en-US" altLang="ja-JP"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2017</a:t>
            </a:r>
            <a:r>
              <a:rPr kumimoji="0" lang="ja-JP" altLang="en-US"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年</a:t>
            </a:r>
            <a:r>
              <a:rPr kumimoji="0" lang="en-US" altLang="ja-JP"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2</a:t>
            </a:r>
            <a:r>
              <a:rPr kumimoji="0" lang="ja-JP" altLang="en-US"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月</a:t>
            </a:r>
            <a:r>
              <a:rPr kumimoji="0" lang="en-US" altLang="ja-JP"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17</a:t>
            </a:r>
            <a:r>
              <a:rPr kumimoji="0" lang="ja-JP" altLang="en-US"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日） </a:t>
            </a:r>
            <a:endParaRPr kumimoji="0" lang="en-US" altLang="ja-JP" sz="10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9" name="正方形/長方形 8"/>
          <p:cNvSpPr/>
          <p:nvPr/>
        </p:nvSpPr>
        <p:spPr>
          <a:xfrm>
            <a:off x="863891" y="62649"/>
            <a:ext cx="9034468" cy="400110"/>
          </a:xfrm>
          <a:prstGeom prst="rect">
            <a:avLst/>
          </a:prstGeom>
        </p:spPr>
        <p:txBody>
          <a:bodyPr wrap="square">
            <a:spAutoFit/>
          </a:bodyPr>
          <a:lstStyle/>
          <a:p>
            <a:pPr marL="0" lvl="1"/>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帰宅</a:t>
            </a:r>
            <a:r>
              <a:rPr lang="ja-JP" altLang="en-US" sz="2000" kern="0" dirty="0">
                <a:latin typeface="Meiryo UI" panose="020B0604030504040204" pitchFamily="50" charset="-128"/>
                <a:ea typeface="Meiryo UI" panose="020B0604030504040204" pitchFamily="50" charset="-128"/>
                <a:cs typeface="Meiryo UI" panose="020B0604030504040204" pitchFamily="50" charset="-128"/>
              </a:rPr>
              <a:t>希望者用 「確認書」（例</a:t>
            </a:r>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2000" kern="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2228272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E19F472C-D9C7-4D72-B04B-B127C01FB69D}" type="slidenum">
              <a:rPr lang="ja-JP" altLang="en-US" smtClean="0">
                <a:solidFill>
                  <a:srgbClr val="FFFFFF">
                    <a:lumMod val="85000"/>
                  </a:srgbClr>
                </a:solidFill>
              </a:rPr>
              <a:pPr>
                <a:defRPr/>
              </a:pPr>
              <a:t>4</a:t>
            </a:fld>
            <a:endParaRPr lang="ja-JP" altLang="en-US">
              <a:solidFill>
                <a:srgbClr val="FFFFFF">
                  <a:lumMod val="85000"/>
                </a:srgbClr>
              </a:solidFill>
            </a:endParaRPr>
          </a:p>
        </p:txBody>
      </p:sp>
      <p:sp>
        <p:nvSpPr>
          <p:cNvPr id="6" name="正方形/長方形 5"/>
          <p:cNvSpPr/>
          <p:nvPr/>
        </p:nvSpPr>
        <p:spPr>
          <a:xfrm>
            <a:off x="9888" y="30711"/>
            <a:ext cx="871475" cy="432048"/>
          </a:xfrm>
          <a:prstGeom prst="rect">
            <a:avLst/>
          </a:prstGeom>
          <a:solidFill>
            <a:sysClr val="window" lastClr="FFFFFF"/>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資料３</a:t>
            </a:r>
          </a:p>
        </p:txBody>
      </p:sp>
      <p:sp>
        <p:nvSpPr>
          <p:cNvPr id="7" name="正方形/長方形 6"/>
          <p:cNvSpPr/>
          <p:nvPr/>
        </p:nvSpPr>
        <p:spPr>
          <a:xfrm>
            <a:off x="863891" y="62649"/>
            <a:ext cx="9034468" cy="400110"/>
          </a:xfrm>
          <a:prstGeom prst="rect">
            <a:avLst/>
          </a:prstGeom>
        </p:spPr>
        <p:txBody>
          <a:bodyPr wrap="square">
            <a:spAutoFit/>
          </a:bodyPr>
          <a:lstStyle/>
          <a:p>
            <a:pPr marL="0" lvl="1"/>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イベント</a:t>
            </a:r>
            <a:r>
              <a:rPr lang="ja-JP" altLang="en-US" sz="2000" kern="0" dirty="0">
                <a:latin typeface="Meiryo UI" panose="020B0604030504040204" pitchFamily="50" charset="-128"/>
                <a:ea typeface="Meiryo UI" panose="020B0604030504040204" pitchFamily="50" charset="-128"/>
                <a:cs typeface="Meiryo UI" panose="020B0604030504040204" pitchFamily="50" charset="-128"/>
              </a:rPr>
              <a:t>対応</a:t>
            </a:r>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ヒント集（スタート時の滞留方針検討～</a:t>
            </a:r>
            <a:r>
              <a:rPr lang="en-US" altLang="ja-JP" sz="2000" kern="0" dirty="0" smtClean="0">
                <a:latin typeface="Meiryo UI" panose="020B0604030504040204" pitchFamily="50" charset="-128"/>
                <a:ea typeface="Meiryo UI" panose="020B0604030504040204" pitchFamily="50" charset="-128"/>
                <a:cs typeface="Meiryo UI" panose="020B0604030504040204" pitchFamily="50" charset="-128"/>
              </a:rPr>
              <a:t>No.5</a:t>
            </a:r>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2000" kern="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300662809"/>
              </p:ext>
            </p:extLst>
          </p:nvPr>
        </p:nvGraphicFramePr>
        <p:xfrm>
          <a:off x="128464" y="620688"/>
          <a:ext cx="9649069" cy="5817538"/>
        </p:xfrm>
        <a:graphic>
          <a:graphicData uri="http://schemas.openxmlformats.org/drawingml/2006/table">
            <a:tbl>
              <a:tblPr/>
              <a:tblGrid>
                <a:gridCol w="441940"/>
                <a:gridCol w="385493"/>
                <a:gridCol w="454083"/>
                <a:gridCol w="452300"/>
                <a:gridCol w="2586662"/>
                <a:gridCol w="288032"/>
                <a:gridCol w="5040559"/>
              </a:tblGrid>
              <a:tr h="359939">
                <a:tc>
                  <a:txBody>
                    <a:bodyPr/>
                    <a:lstStyle/>
                    <a:p>
                      <a:pPr algn="ct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イベント</a:t>
                      </a:r>
                      <a:r>
                        <a:rPr 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No.</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時</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レベル</a:t>
                      </a:r>
                      <a:endPar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イベント内容</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イベント対応のヒント</a:t>
                      </a:r>
                    </a:p>
                  </a:txBody>
                  <a:tcPr marL="1358" marR="1358" marT="135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r>
              <a:tr h="180769">
                <a:tc rowSpan="5">
                  <a:txBody>
                    <a:bodyPr/>
                    <a:lstStyle/>
                    <a:p>
                      <a:pPr algn="ctr"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5">
                  <a:txBody>
                    <a:bodyPr/>
                    <a:lstStyle/>
                    <a:p>
                      <a:pPr algn="l"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5">
                  <a:txBody>
                    <a:bodyPr/>
                    <a:lstStyle/>
                    <a:p>
                      <a:pPr algn="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スタート時</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5">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5">
                  <a:txBody>
                    <a:bodyPr/>
                    <a:lstStyle/>
                    <a:p>
                      <a:pPr algn="l"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進行資料</a:t>
                      </a:r>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p.24</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滞留方針を決める⇒「滞留方針一覧」</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36000">
                    <a:lnL w="63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地元自治体から、一斉帰宅抑制のため従業員を滞留させるよう要請されています。</a:t>
                      </a:r>
                    </a:p>
                  </a:txBody>
                  <a:tcPr marL="1358" marR="1358" marT="1358" marB="36000">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r>
              <a:tr h="39539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36000">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事業所内には、従業員（男女）</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出張者</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来客がおり、障害や持病のある人、日本語が話せない外国人、ＬＧＢＴの方も含まれています。配慮を要する人のニーズも念頭に置いて、「滞留方針一覧」の内容を検討してください。</a:t>
                      </a:r>
                    </a:p>
                  </a:txBody>
                  <a:tcPr marL="1358" marR="1358" marT="1358" marB="36000">
                    <a:lnL>
                      <a:noFill/>
                    </a:lnL>
                    <a:lnR w="6350" cap="flat" cmpd="sng" algn="ctr">
                      <a:solidFill>
                        <a:srgbClr val="000000"/>
                      </a:solidFill>
                      <a:prstDash val="solid"/>
                      <a:round/>
                      <a:headEnd type="none" w="med" len="med"/>
                      <a:tailEnd type="none" w="med" len="med"/>
                    </a:lnR>
                    <a:lnT>
                      <a:noFill/>
                    </a:lnT>
                    <a:lnB>
                      <a:noFill/>
                    </a:lnB>
                  </a:tcPr>
                </a:tc>
              </a:tr>
              <a:tr h="359939">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③</a:t>
                      </a:r>
                    </a:p>
                  </a:txBody>
                  <a:tcPr marL="1358" marR="1358" marT="1358" marB="36000">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人事総務担当は、外見から分からないけれども配慮を要する個人の機微（センシティブ）情報を保有しています。機微情報を開示するとしたら、何のために、誰に対し開示しますか。</a:t>
                      </a:r>
                    </a:p>
                  </a:txBody>
                  <a:tcPr marL="1358" marR="1358" marT="1358" marB="36000">
                    <a:lnL>
                      <a:noFill/>
                    </a:lnL>
                    <a:lnR w="6350" cap="flat" cmpd="sng" algn="ctr">
                      <a:solidFill>
                        <a:srgbClr val="000000"/>
                      </a:solidFill>
                      <a:prstDash val="solid"/>
                      <a:round/>
                      <a:headEnd type="none" w="med" len="med"/>
                      <a:tailEnd type="none" w="med" len="med"/>
                    </a:lnR>
                    <a:lnT>
                      <a:noFill/>
                    </a:lnT>
                    <a:lnB>
                      <a:noFill/>
                    </a:lnB>
                  </a:tcPr>
                </a:tc>
              </a:tr>
              <a:tr h="180769">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④</a:t>
                      </a:r>
                    </a:p>
                  </a:txBody>
                  <a:tcPr marL="1358" marR="1358" marT="1358" marB="36000">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会議室等の利用については、先々のことを見据えた計画的なスペース配分が望まれます。</a:t>
                      </a:r>
                    </a:p>
                  </a:txBody>
                  <a:tcPr marL="1358" marR="1358" marT="1358" marB="36000">
                    <a:lnL>
                      <a:noFill/>
                    </a:lnL>
                    <a:lnR w="6350" cap="flat" cmpd="sng" algn="ctr">
                      <a:solidFill>
                        <a:srgbClr val="000000"/>
                      </a:solidFill>
                      <a:prstDash val="solid"/>
                      <a:round/>
                      <a:headEnd type="none" w="med" len="med"/>
                      <a:tailEnd type="none" w="med" len="med"/>
                    </a:lnR>
                    <a:lnT>
                      <a:noFill/>
                    </a:lnT>
                    <a:lnB>
                      <a:noFill/>
                    </a:lnB>
                  </a:tcPr>
                </a:tc>
              </a:tr>
              <a:tr h="179672">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⑤</a:t>
                      </a:r>
                    </a:p>
                  </a:txBody>
                  <a:tcPr marL="1358" marR="1358" marT="1358" marB="3600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現在の状況と会社の方針を明確にし、在館者全員と共有する必要があります。</a:t>
                      </a:r>
                    </a:p>
                  </a:txBody>
                  <a:tcPr marL="1358" marR="1358" marT="1358" marB="3600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96578">
                <a:tc rowSpan="3">
                  <a:txBody>
                    <a:bodyPr/>
                    <a:lstStyle/>
                    <a:p>
                      <a:pPr algn="ct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l"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12:05</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上級者向け</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社内から帰らせてほしいという要望があがっています。</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3600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滞留方針を一律に当てはめることは現実的ではなく</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、従業員</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の個別の事情を考慮し、帰宅を許可するかどうかの</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判断を行うことも重要です。</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3600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36000">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帰宅可否の判断基準の例を別紙（資料１）に紹介しています。参考にしてください。</a:t>
                      </a:r>
                    </a:p>
                  </a:txBody>
                  <a:tcPr marL="1358" marR="1358" marT="1358" marB="36000">
                    <a:lnL>
                      <a:noFill/>
                    </a:lnL>
                    <a:lnR w="6350" cap="flat" cmpd="sng" algn="ctr">
                      <a:solidFill>
                        <a:srgbClr val="000000"/>
                      </a:solidFill>
                      <a:prstDash val="solid"/>
                      <a:round/>
                      <a:headEnd type="none" w="med" len="med"/>
                      <a:tailEnd type="none" w="med" len="med"/>
                    </a:lnR>
                    <a:lnT>
                      <a:noFill/>
                    </a:lnT>
                    <a:lnB>
                      <a:noFill/>
                    </a:lnB>
                  </a:tcPr>
                </a:tc>
              </a:tr>
              <a:tr h="359939">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③</a:t>
                      </a:r>
                    </a:p>
                  </a:txBody>
                  <a:tcPr marL="1358" marR="1358" marT="1358" marB="3600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帰宅させる場合の注意事項や、伝達しておくべき点は何でしょうか（帰宅後</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の報告要請について</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、今後の出勤に</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ついて、安全に関する情報の提供</a:t>
                      </a:r>
                      <a:r>
                        <a:rPr lang="ja-JP" altLang="en-US" sz="1000" b="0" i="0" u="none" strike="noStrike" baseline="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等</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p>
                  </a:txBody>
                  <a:tcPr marL="1358" marR="1358" marT="1358" marB="3600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69556">
                <a:tc rowSpan="2">
                  <a:txBody>
                    <a:bodyPr/>
                    <a:lstStyle/>
                    <a:p>
                      <a:pPr algn="ct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l"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12:30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l"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TV</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の報道情報です。「公共交通機関は当面運転再開の目途がたたず、復旧には数時間を要するとのことです。</a:t>
                      </a:r>
                      <a:r>
                        <a:rPr lang="ja-JP" altLang="en-US" sz="1000" b="0" i="0" u="none" strike="noStrike" dirty="0" err="1"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ひがしの</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市内の主要幹線道路では交通規制が敷かれ、緊急車両以外の通行ができません。」</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3600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いつ安全な帰宅が可能になるか、まだ分かりません。最悪の場合、数日間の滞留が必要となるかもしれません。どのような準備が</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必要と考えられますか。</a:t>
                      </a:r>
                      <a:endPar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3600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1402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36000">
                    <a:lnL w="6350" cap="flat" cmpd="sng" algn="ctr">
                      <a:solidFill>
                        <a:srgbClr val="000000"/>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館内の滞留者にも情報を提供する必要があるのではないでしょうか。情報の伝達には、どのような方法が考えられるでしょうか。視覚や聴覚に障害のある方、日本語のわからない方への配慮はどのようにすべきでしょうか。</a:t>
                      </a:r>
                      <a:endPar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36000">
                    <a:lnL>
                      <a:noFill/>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9939">
                <a:tc rowSpan="2">
                  <a:txBody>
                    <a:bodyPr/>
                    <a:lstStyle/>
                    <a:p>
                      <a:pPr algn="ct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13:10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l"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来客の鎌田さん（人物番号</a:t>
                      </a:r>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314</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）が、「ペースメーカーを入れているのですが、周りで携帯電話等をつかっているのが気になります。なんとかなりませんか？」</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3600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要配慮者優先スペース（電車のシルバーシートと同様の配慮を在館者に求めるスペース）を設ける等、お互いが譲り合えるようにする対策を検討してください。</a:t>
                      </a:r>
                    </a:p>
                  </a:txBody>
                  <a:tcPr marL="1358" marR="1358" marT="1358" marB="3600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359939">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3600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事業所内のスペースは有限です。このほかに、どのようなスペースが必要になるかを考慮して、計画的に配分する必要があります。</a:t>
                      </a:r>
                    </a:p>
                  </a:txBody>
                  <a:tcPr marL="1358" marR="1358" marT="1358" marB="3600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80769">
                <a:tc rowSpan="4">
                  <a:txBody>
                    <a:bodyPr/>
                    <a:lstStyle/>
                    <a:p>
                      <a:pPr algn="ct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4</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4">
                  <a:txBody>
                    <a:bodyPr/>
                    <a:lstStyle/>
                    <a:p>
                      <a:pPr algn="l"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4">
                  <a:txBody>
                    <a:bodyPr/>
                    <a:lstStyle/>
                    <a:p>
                      <a:pPr algn="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13:45</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CFFFF"/>
                    </a:solidFill>
                  </a:tcPr>
                </a:tc>
                <a:tc rowSpan="4">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発災時に外出していた従業員が帰ってきました。</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3600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体力を消耗しているかもしれません。</a:t>
                      </a:r>
                    </a:p>
                  </a:txBody>
                  <a:tcPr marL="1358" marR="1358" marT="1358" marB="3600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80769">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36000">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滞留方針を伝える必要があります。</a:t>
                      </a:r>
                    </a:p>
                  </a:txBody>
                  <a:tcPr marL="1358" marR="1358" marT="1358" marB="36000">
                    <a:lnL>
                      <a:noFill/>
                    </a:lnL>
                    <a:lnR w="6350" cap="flat" cmpd="sng" algn="ctr">
                      <a:solidFill>
                        <a:srgbClr val="000000"/>
                      </a:solidFill>
                      <a:prstDash val="solid"/>
                      <a:round/>
                      <a:headEnd type="none" w="med" len="med"/>
                      <a:tailEnd type="none" w="med" len="med"/>
                    </a:lnR>
                    <a:lnT>
                      <a:noFill/>
                    </a:lnT>
                    <a:lnB>
                      <a:noFill/>
                    </a:lnB>
                  </a:tcPr>
                </a:tc>
              </a:tr>
              <a:tr h="180769">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③</a:t>
                      </a:r>
                    </a:p>
                  </a:txBody>
                  <a:tcPr marL="1358" marR="1358" marT="1358" marB="36000">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彼らから街中の状況をヒアリングできます。事業所内で共有するため、どんな情報を聞くべきでしょうか。</a:t>
                      </a:r>
                    </a:p>
                  </a:txBody>
                  <a:tcPr marL="1358" marR="1358" marT="1358" marB="36000">
                    <a:lnL>
                      <a:noFill/>
                    </a:lnL>
                    <a:lnR w="6350" cap="flat" cmpd="sng" algn="ctr">
                      <a:solidFill>
                        <a:srgbClr val="000000"/>
                      </a:solidFill>
                      <a:prstDash val="solid"/>
                      <a:round/>
                      <a:headEnd type="none" w="med" len="med"/>
                      <a:tailEnd type="none" w="med" len="med"/>
                    </a:lnR>
                    <a:lnT>
                      <a:noFill/>
                    </a:lnT>
                    <a:lnB>
                      <a:noFill/>
                    </a:lnB>
                  </a:tcPr>
                </a:tc>
              </a:tr>
              <a:tr h="359939">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④</a:t>
                      </a:r>
                    </a:p>
                  </a:txBody>
                  <a:tcPr marL="1358" marR="1358" marT="1358" marB="3600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在館者だけでなく、外出中</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休暇中の従業員の安否を確認しましたか。未確認の場合は、安否不明者や対応が必要な人がいないか、確認してください。</a:t>
                      </a:r>
                    </a:p>
                  </a:txBody>
                  <a:tcPr marL="1358" marR="1358" marT="1358" marB="3600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80769">
                <a:tc rowSpan="2">
                  <a:txBody>
                    <a:bodyPr/>
                    <a:lstStyle/>
                    <a:p>
                      <a:pPr algn="ctr"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5</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l"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14:00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CFFFF"/>
                    </a:solidFill>
                  </a:tcPr>
                </a:tc>
                <a:tc rowSpan="2">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営業部営業１課の遠藤さん（社員番号</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149</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）と品質保証部品質保証課の栃木さん（社員番号</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268</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）から要望です</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「家族とずっと連絡がとれず、心配なので、帰宅したい」</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3600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イベント</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No.1</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のヒント参照</a:t>
                      </a:r>
                    </a:p>
                  </a:txBody>
                  <a:tcPr marL="1358" marR="1358" marT="1358" marB="3600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46640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CFFFF"/>
                    </a:solidFill>
                  </a:tcPr>
                </a:tc>
                <a:tc vMerge="1">
                  <a:txBody>
                    <a:bodyPr/>
                    <a:lstStyle/>
                    <a:p>
                      <a:endParaRPr kumimoji="1" lang="ja-JP" altLang="en-US"/>
                    </a:p>
                  </a:txBody>
                  <a:tcPr/>
                </a:tc>
                <a:tc>
                  <a:txBody>
                    <a:bodyPr/>
                    <a:lstStyle/>
                    <a:p>
                      <a:pPr algn="ctr"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p>
                  </a:txBody>
                  <a:tcPr marL="1358" marR="1358" marT="1358" marB="3600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このような要望が出ないように、平時から取り組みを進めることが重要です。</a:t>
                      </a:r>
                    </a:p>
                  </a:txBody>
                  <a:tcPr marL="1358" marR="1358" marT="1358" marB="3600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189948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E19F472C-D9C7-4D72-B04B-B127C01FB69D}" type="slidenum">
              <a:rPr lang="ja-JP" altLang="en-US" smtClean="0">
                <a:solidFill>
                  <a:srgbClr val="FFFFFF">
                    <a:lumMod val="85000"/>
                  </a:srgbClr>
                </a:solidFill>
              </a:rPr>
              <a:pPr>
                <a:defRPr/>
              </a:pPr>
              <a:t>5</a:t>
            </a:fld>
            <a:endParaRPr lang="ja-JP" altLang="en-US">
              <a:solidFill>
                <a:srgbClr val="FFFFFF">
                  <a:lumMod val="85000"/>
                </a:srgbClr>
              </a:solidFill>
            </a:endParaRPr>
          </a:p>
        </p:txBody>
      </p:sp>
      <p:sp>
        <p:nvSpPr>
          <p:cNvPr id="6" name="正方形/長方形 5"/>
          <p:cNvSpPr/>
          <p:nvPr/>
        </p:nvSpPr>
        <p:spPr>
          <a:xfrm>
            <a:off x="9888" y="30711"/>
            <a:ext cx="871475" cy="432048"/>
          </a:xfrm>
          <a:prstGeom prst="rect">
            <a:avLst/>
          </a:prstGeom>
          <a:solidFill>
            <a:sysClr val="window" lastClr="FFFFFF"/>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資料３</a:t>
            </a:r>
          </a:p>
        </p:txBody>
      </p:sp>
      <p:sp>
        <p:nvSpPr>
          <p:cNvPr id="7" name="正方形/長方形 6"/>
          <p:cNvSpPr/>
          <p:nvPr/>
        </p:nvSpPr>
        <p:spPr>
          <a:xfrm>
            <a:off x="863891" y="62649"/>
            <a:ext cx="9034468" cy="400110"/>
          </a:xfrm>
          <a:prstGeom prst="rect">
            <a:avLst/>
          </a:prstGeom>
        </p:spPr>
        <p:txBody>
          <a:bodyPr wrap="square">
            <a:spAutoFit/>
          </a:bodyPr>
          <a:lstStyle/>
          <a:p>
            <a:pPr marL="0" lvl="1"/>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イベント</a:t>
            </a:r>
            <a:r>
              <a:rPr lang="ja-JP" altLang="en-US" sz="2000" kern="0" dirty="0">
                <a:latin typeface="Meiryo UI" panose="020B0604030504040204" pitchFamily="50" charset="-128"/>
                <a:ea typeface="Meiryo UI" panose="020B0604030504040204" pitchFamily="50" charset="-128"/>
                <a:cs typeface="Meiryo UI" panose="020B0604030504040204" pitchFamily="50" charset="-128"/>
              </a:rPr>
              <a:t>対応</a:t>
            </a:r>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ヒント集（</a:t>
            </a:r>
            <a:r>
              <a:rPr lang="en-US" altLang="ja-JP" sz="2000" kern="0" dirty="0" smtClean="0">
                <a:latin typeface="Meiryo UI" panose="020B0604030504040204" pitchFamily="50" charset="-128"/>
                <a:ea typeface="Meiryo UI" panose="020B0604030504040204" pitchFamily="50" charset="-128"/>
                <a:cs typeface="Meiryo UI" panose="020B0604030504040204" pitchFamily="50" charset="-128"/>
              </a:rPr>
              <a:t>No.6</a:t>
            </a:r>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2000" kern="0" dirty="0" smtClean="0">
                <a:latin typeface="Meiryo UI" panose="020B0604030504040204" pitchFamily="50" charset="-128"/>
                <a:ea typeface="Meiryo UI" panose="020B0604030504040204" pitchFamily="50" charset="-128"/>
                <a:cs typeface="Meiryo UI" panose="020B0604030504040204" pitchFamily="50" charset="-128"/>
              </a:rPr>
              <a:t>No.12</a:t>
            </a:r>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2000" kern="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607826206"/>
              </p:ext>
            </p:extLst>
          </p:nvPr>
        </p:nvGraphicFramePr>
        <p:xfrm>
          <a:off x="128464" y="692696"/>
          <a:ext cx="9553870" cy="5809220"/>
        </p:xfrm>
        <a:graphic>
          <a:graphicData uri="http://schemas.openxmlformats.org/drawingml/2006/table">
            <a:tbl>
              <a:tblPr/>
              <a:tblGrid>
                <a:gridCol w="432048"/>
                <a:gridCol w="432048"/>
                <a:gridCol w="432048"/>
                <a:gridCol w="504056"/>
                <a:gridCol w="2448272"/>
                <a:gridCol w="288032"/>
                <a:gridCol w="5017366"/>
              </a:tblGrid>
              <a:tr h="441228">
                <a:tc>
                  <a:txBody>
                    <a:bodyPr/>
                    <a:lstStyle/>
                    <a:p>
                      <a:pPr marL="0" algn="ctr" defTabSz="914400" rtl="0" eaLnBrk="1" fontAlgn="ctr" latinLnBrk="0" hangingPunct="1"/>
                      <a:r>
                        <a:rPr kumimoji="1" lang="ja-JP" altLang="en-US" sz="1000" b="1" i="0" u="none" strike="noStrike" kern="12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イベント</a:t>
                      </a:r>
                      <a:r>
                        <a:rPr kumimoji="1" lang="en-US" sz="1000" b="1" i="0" u="none" strike="noStrike" kern="12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No.</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marL="0" algn="ctr" defTabSz="914400" rtl="0" eaLnBrk="1" fontAlgn="ctr" latinLnBrk="0" hangingPunct="1"/>
                      <a:r>
                        <a:rPr kumimoji="1" lang="ja-JP" altLang="en-US" sz="1000" b="1" i="0" u="none" strike="noStrike" kern="12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marL="0" algn="ctr" defTabSz="914400" rtl="0" eaLnBrk="1" fontAlgn="ctr" latinLnBrk="0" hangingPunct="1"/>
                      <a:r>
                        <a:rPr kumimoji="1" lang="ja-JP" altLang="en-US" sz="1000" b="1" i="0" u="none" strike="noStrike" kern="12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時</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marL="0" algn="ctr" defTabSz="914400" rtl="0" eaLnBrk="1" fontAlgn="ctr" latinLnBrk="0" hangingPunct="1"/>
                      <a:r>
                        <a:rPr kumimoji="1" lang="ja-JP" altLang="en-US" sz="1000" b="1" i="0" u="none" strike="noStrike" kern="1200"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レベル</a:t>
                      </a:r>
                      <a:endParaRPr kumimoji="1" lang="ja-JP" altLang="en-US" sz="1000" b="1" i="0" u="none" strike="noStrike" kern="12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marL="0" algn="ctr" defTabSz="914400" rtl="0" eaLnBrk="1" fontAlgn="ctr" latinLnBrk="0" hangingPunct="1"/>
                      <a:r>
                        <a:rPr kumimoji="1" lang="ja-JP" altLang="en-US" sz="1000" b="1" i="0" u="none" strike="noStrike" kern="120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イベント内容</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marL="0" algn="ctr" defTabSz="914400" rtl="0" eaLnBrk="1" fontAlgn="ctr" latinLnBrk="0" hangingPunct="1"/>
                      <a:r>
                        <a:rPr kumimoji="1" lang="ja-JP" altLang="en-US" sz="1000" b="1" i="0" u="none" strike="noStrike" kern="12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marL="0" algn="ctr" defTabSz="914400" rtl="0" eaLnBrk="1" fontAlgn="ctr" latinLnBrk="0" hangingPunct="1"/>
                      <a:r>
                        <a:rPr kumimoji="1" lang="ja-JP" altLang="en-US" sz="1000" b="1" i="0" u="none" strike="noStrike" kern="12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イベント対応のヒント</a:t>
                      </a:r>
                    </a:p>
                  </a:txBody>
                  <a:tcPr marL="1358" marR="1358" marT="135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r>
              <a:tr h="188477">
                <a:tc rowSpan="3">
                  <a:txBody>
                    <a:bodyPr/>
                    <a:lstStyle/>
                    <a:p>
                      <a:pPr algn="ctr"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l"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r"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14:15</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ctr"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上級者向け</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l"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従業員の子供と友人（中学生）計</a:t>
                      </a:r>
                      <a:r>
                        <a:rPr lang="en-US" altLang="ja-JP"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8</a:t>
                      </a:r>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人が、近くまで遊びに来ていて帰れなくなったので保護を求めてきました。</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社外からの来訪者を受け入れる場合、どのようなことが問題になると考えらえますか。</a:t>
                      </a:r>
                      <a:endParaRPr lang="en-US" altLang="ja-JP"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r>
              <a:tr h="37362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②</a:t>
                      </a:r>
                      <a:endParaRPr lang="en-US" altLang="ja-JP"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a:noFill/>
                    </a:lnR>
                    <a:lnT>
                      <a:noFill/>
                    </a:lnT>
                    <a:lnB w="6350" cap="flat" cmpd="sng" algn="ctr">
                      <a:noFill/>
                      <a:prstDash val="solid"/>
                      <a:round/>
                      <a:headEnd type="none" w="med" len="med"/>
                      <a:tailEnd type="none" w="med" len="med"/>
                    </a:lnB>
                  </a:tcPr>
                </a:tc>
                <a:tc>
                  <a:txBody>
                    <a:bodyPr/>
                    <a:lstStyle/>
                    <a:p>
                      <a:pPr algn="l" fontAlgn="t"/>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来訪者を受け入れる場合には、守ってもらうべきルールや滞在の条件について説明し、同意してもらうことが必要です。</a:t>
                      </a:r>
                      <a:endPar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a:noFill/>
                    </a:lnL>
                    <a:lnR w="6350" cap="flat" cmpd="sng" algn="ctr">
                      <a:solidFill>
                        <a:srgbClr val="000000"/>
                      </a:solidFill>
                      <a:prstDash val="solid"/>
                      <a:round/>
                      <a:headEnd type="none" w="med" len="med"/>
                      <a:tailEnd type="none" w="med" len="med"/>
                    </a:lnR>
                    <a:lnT>
                      <a:noFill/>
                    </a:lnT>
                    <a:lnB w="6350" cap="flat" cmpd="sng" algn="ctr">
                      <a:noFill/>
                      <a:prstDash val="solid"/>
                      <a:round/>
                      <a:headEnd type="none" w="med" len="med"/>
                      <a:tailEnd type="none" w="med" len="med"/>
                    </a:lnB>
                  </a:tcPr>
                </a:tc>
              </a:tr>
              <a:tr h="22080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③</a:t>
                      </a:r>
                      <a:endParaRPr lang="en-US" altLang="ja-JP"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来訪者が未成年の場合には、どのような配慮が必要と考えられますか。</a:t>
                      </a:r>
                      <a:endPar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360040">
                <a:tc rowSpan="2">
                  <a:txBody>
                    <a:bodyPr/>
                    <a:lstStyle/>
                    <a:p>
                      <a:pPr marL="0" algn="ctr" defTabSz="914400" rtl="0" eaLnBrk="1" fontAlgn="t" latinLnBrk="0" hangingPunct="1"/>
                      <a:r>
                        <a:rPr kumimoji="1" lang="en-US" altLang="ja-JP" sz="1000" b="0" i="0" u="none" strike="noStrike" kern="12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7</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marL="0" algn="l" defTabSz="914400" rtl="0" eaLnBrk="1" fontAlgn="t" latinLnBrk="0" hangingPunct="1"/>
                      <a:r>
                        <a:rPr kumimoji="1" lang="en-US" altLang="ja-JP" sz="1000" b="0" i="0" u="none" strike="noStrike" kern="12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kumimoji="1" lang="ja-JP" altLang="en-US" sz="1000" b="0" i="0" u="none" strike="noStrike" kern="12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marL="0" algn="r" defTabSz="914400" rtl="0" eaLnBrk="1" fontAlgn="t" latinLnBrk="0" hangingPunct="1"/>
                      <a:r>
                        <a:rPr kumimoji="1" lang="en-US" altLang="ja-JP" sz="1000" b="0" i="0" u="none" strike="noStrike" kern="1200"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14:30</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上級者向け</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l" fontAlgn="t"/>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来客のバースさん（人物番号</a:t>
                      </a:r>
                      <a:r>
                        <a:rPr lang="en-US" altLang="ja-JP"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304</a:t>
                      </a:r>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）から英語で問合せです。「本日帰国予定だったが、航空会社と電話が繋がらない。何が起こっているか状況が分からないし、これからどうすればいいか？」</a:t>
                      </a:r>
                      <a:endPar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①</a:t>
                      </a:r>
                      <a:endPar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t"/>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なじみのない土地で被災する方々にとって、情報を得ること自体が、非常に困難です。現在わかっている状況を、予断を排除して正確に伝えることが重要です。</a:t>
                      </a: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36004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②</a:t>
                      </a:r>
                      <a:endPar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有事には、お互いに助け合うことが重要です。社内でボランティアを募り、定期的に情報提供するように対応を依頼する等、可能な対応を検討してください。</a:t>
                      </a:r>
                    </a:p>
                  </a:txBody>
                  <a:tcPr marL="1358" marR="1358" marT="1358" marB="0">
                    <a:lnL>
                      <a:noFill/>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ctr"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8</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１日目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r"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15:00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l" fontAlgn="t"/>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東西線</a:t>
                      </a:r>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の中央駅</a:t>
                      </a:r>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からクマ駅</a:t>
                      </a:r>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までが復旧しました。</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再開直後の駅周辺や</a:t>
                      </a:r>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道路は、たいへん混雑することが予想されます。人々が将棋倒しになって死傷したり、余震が発生し、落下物が落ちてきても逃げる場所がない等の危険も懸念されます。慎重</a:t>
                      </a:r>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に対応することが重要です。</a:t>
                      </a: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5290">
                <a:tc rowSpan="2">
                  <a:txBody>
                    <a:bodyPr/>
                    <a:lstStyle/>
                    <a:p>
                      <a:pPr algn="ctr"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9</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l"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16:30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CFFFF"/>
                    </a:solidFill>
                  </a:tcPr>
                </a:tc>
                <a:tc rowSpan="2">
                  <a:txBody>
                    <a:bodyPr/>
                    <a:lstStyle/>
                    <a:p>
                      <a:pPr algn="l"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営業部営業２課の内田さん（社員番号</a:t>
                      </a:r>
                      <a:r>
                        <a:rPr lang="en-US" altLang="ja-JP"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187</a:t>
                      </a:r>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）と技術部技術１課の渡部さん（社員番号</a:t>
                      </a:r>
                      <a:r>
                        <a:rPr lang="en-US" altLang="ja-JP"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219</a:t>
                      </a:r>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）から要望です。「ペットが心配なので帰りたい」</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人によってはペットも家族と同様の存在です。家族の事情を配慮するのと同様に扱う必要があると考えられます。</a:t>
                      </a: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88477">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イベント</a:t>
                      </a:r>
                      <a:r>
                        <a:rPr lang="en-US" altLang="ja-JP"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No.1</a:t>
                      </a:r>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のヒント参照</a:t>
                      </a:r>
                    </a:p>
                  </a:txBody>
                  <a:tcPr marL="1358" marR="1358" marT="1358" marB="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88477">
                <a:tc rowSpan="2">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l"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17:00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上級者向け</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l"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品質保証部品質保証課の秋田さん（社員番号</a:t>
                      </a:r>
                      <a:r>
                        <a:rPr lang="en-US" altLang="ja-JP"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267</a:t>
                      </a:r>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）から質問です「人工透析を受けています。</a:t>
                      </a:r>
                      <a:r>
                        <a:rPr lang="en-US" altLang="ja-JP"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24</a:t>
                      </a:r>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時間以内に透析を受ける必要があるのですが、近隣に人工透析を受けられる病院はありませんか」</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地域で受入可能な透析機関については、原則として、</a:t>
                      </a:r>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保健所等に問い合わせることが求められますが、災害発生時には、連絡がつかない可能性があります。日常から災害時の対応について準備しておくよう、従業員を啓発しておくことが重要です</a:t>
                      </a:r>
                      <a:endParaRPr lang="en-US" altLang="ja-JP"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29863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en-US" altLang="ja-JP"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p>
                  </a:txBody>
                  <a:tcPr marL="1358" marR="1358" marT="1358" marB="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特別なケアが必要な従業員については、周囲の理解を得ておくことも重要です。</a:t>
                      </a:r>
                      <a:endPar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88477">
                <a:tc rowSpan="3">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l"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r"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18:00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CFFFF"/>
                    </a:solidFill>
                  </a:tcPr>
                </a:tc>
                <a:tc rowSpan="3">
                  <a:txBody>
                    <a:bodyPr/>
                    <a:lstStyle/>
                    <a:p>
                      <a:pPr algn="l" fontAlgn="t"/>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みなみもり市を震源とする</a:t>
                      </a:r>
                      <a:r>
                        <a:rPr lang="en-US" altLang="ja-JP" sz="1000" b="0" i="0" u="none" strike="noStrike"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M7.9</a:t>
                      </a:r>
                      <a:r>
                        <a:rPr lang="ja-JP" altLang="en-US" sz="1000" b="0" i="0" u="none" strike="noStrike"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広範囲で震度</a:t>
                      </a:r>
                      <a:r>
                        <a:rPr lang="en-US" altLang="ja-JP"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6</a:t>
                      </a:r>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強）の非常に大きな地震が発生しました。</a:t>
                      </a:r>
                      <a:r>
                        <a:rPr lang="ja-JP" altLang="en-US" sz="1000" b="0" i="0" u="none" strike="noStrike" dirty="0" err="1"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ひがしの</a:t>
                      </a:r>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市、にしやま市、みなみもり市全域で、電気・ガス・上下水道が停止しました。復旧の見込みは立っていません。鉄道は全て運転を見合わせています。信号が停止し、道路交通網は全面的に麻痺しています。</a:t>
                      </a:r>
                      <a:endPar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再度の安否確認が必要と考えられます（家族、外出者等）。</a:t>
                      </a: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88477">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0">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情報を収集し、正確な情報を在館者と共有することも重要です。</a:t>
                      </a:r>
                    </a:p>
                  </a:txBody>
                  <a:tcPr marL="1358" marR="1358" marT="1358" marB="0">
                    <a:lnL>
                      <a:noFill/>
                    </a:lnL>
                    <a:lnR w="6350" cap="flat" cmpd="sng" algn="ctr">
                      <a:solidFill>
                        <a:srgbClr val="000000"/>
                      </a:solidFill>
                      <a:prstDash val="solid"/>
                      <a:round/>
                      <a:headEnd type="none" w="med" len="med"/>
                      <a:tailEnd type="none" w="med" len="med"/>
                    </a:lnR>
                    <a:lnT>
                      <a:noFill/>
                    </a:lnT>
                    <a:lnB>
                      <a:noFill/>
                    </a:lnB>
                  </a:tcPr>
                </a:tc>
              </a:tr>
              <a:tr h="600042">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CFFFF"/>
                    </a:solidFill>
                  </a:tcPr>
                </a:tc>
                <a:tc vMerge="1">
                  <a:txBody>
                    <a:bodyPr/>
                    <a:lstStyle/>
                    <a:p>
                      <a:endParaRPr kumimoji="1" lang="ja-JP" altLang="en-US"/>
                    </a:p>
                  </a:txBody>
                  <a:tcPr/>
                </a:tc>
                <a:tc>
                  <a:txBody>
                    <a:bodyPr/>
                    <a:lstStyle/>
                    <a:p>
                      <a:pPr algn="ctr" fontAlgn="t"/>
                      <a:r>
                        <a:rPr lang="en-US" altLang="ja-JP"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a:t>
                      </a:r>
                    </a:p>
                  </a:txBody>
                  <a:tcPr marL="1358" marR="1358" marT="1358" marB="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平時から、余震の発生を考慮して計画を立てておくことが重要です。</a:t>
                      </a:r>
                    </a:p>
                  </a:txBody>
                  <a:tcPr marL="1358" marR="1358" marT="1358" marB="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69612">
                <a:tc rowSpan="3">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l"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18:10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ctr" fontAlgn="t"/>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l"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技術部技術２課の松岡さん（社員番号</a:t>
                      </a:r>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256</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）が、いましがた</a:t>
                      </a:r>
                      <a:r>
                        <a:rPr lang="ja-JP" altLang="en-US" sz="1000" b="0" i="0" u="none" strike="noStrike" dirty="0" err="1"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の</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地震の揺れで転倒し、足を負傷しました。自力で歩けないようです。</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119</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番通報が必要と考えられます。しかし、救急車が来られない可能性も視野に入れておくべきでしょう。</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6961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近隣に災害拠点病院はありますか？病院の受入状況、病院までの搬送ルートの確認を行う必要があります。</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a:noFill/>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69612">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③</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皆さんで搬送する場合、どのような資機材を使うことが考えられますか？また、搬送に必要な人数、付き添いに必要な人数、連絡手段などは、どのようにすべきでしょうか。</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a:noFill/>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554437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E19F472C-D9C7-4D72-B04B-B127C01FB69D}" type="slidenum">
              <a:rPr lang="ja-JP" altLang="en-US" smtClean="0">
                <a:solidFill>
                  <a:srgbClr val="FFFFFF">
                    <a:lumMod val="85000"/>
                  </a:srgbClr>
                </a:solidFill>
              </a:rPr>
              <a:pPr>
                <a:defRPr/>
              </a:pPr>
              <a:t>6</a:t>
            </a:fld>
            <a:endParaRPr lang="ja-JP" altLang="en-US">
              <a:solidFill>
                <a:srgbClr val="FFFFFF">
                  <a:lumMod val="85000"/>
                </a:srgbClr>
              </a:solidFill>
            </a:endParaRPr>
          </a:p>
        </p:txBody>
      </p:sp>
      <p:sp>
        <p:nvSpPr>
          <p:cNvPr id="6" name="正方形/長方形 5"/>
          <p:cNvSpPr/>
          <p:nvPr/>
        </p:nvSpPr>
        <p:spPr>
          <a:xfrm>
            <a:off x="9888" y="30711"/>
            <a:ext cx="871475" cy="432048"/>
          </a:xfrm>
          <a:prstGeom prst="rect">
            <a:avLst/>
          </a:prstGeom>
          <a:solidFill>
            <a:sysClr val="window" lastClr="FFFFFF"/>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資料３</a:t>
            </a:r>
          </a:p>
        </p:txBody>
      </p:sp>
      <p:sp>
        <p:nvSpPr>
          <p:cNvPr id="7" name="正方形/長方形 6"/>
          <p:cNvSpPr/>
          <p:nvPr/>
        </p:nvSpPr>
        <p:spPr>
          <a:xfrm>
            <a:off x="863891" y="62649"/>
            <a:ext cx="9034468" cy="400110"/>
          </a:xfrm>
          <a:prstGeom prst="rect">
            <a:avLst/>
          </a:prstGeom>
        </p:spPr>
        <p:txBody>
          <a:bodyPr wrap="square">
            <a:spAutoFit/>
          </a:bodyPr>
          <a:lstStyle/>
          <a:p>
            <a:pPr marL="0" lvl="1"/>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イベント</a:t>
            </a:r>
            <a:r>
              <a:rPr lang="ja-JP" altLang="en-US" sz="2000" kern="0" dirty="0">
                <a:latin typeface="Meiryo UI" panose="020B0604030504040204" pitchFamily="50" charset="-128"/>
                <a:ea typeface="Meiryo UI" panose="020B0604030504040204" pitchFamily="50" charset="-128"/>
                <a:cs typeface="Meiryo UI" panose="020B0604030504040204" pitchFamily="50" charset="-128"/>
              </a:rPr>
              <a:t>対応</a:t>
            </a:r>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ヒント集</a:t>
            </a:r>
            <a:r>
              <a:rPr lang="ja-JP" altLang="en-US" sz="2000" kern="0" dirty="0">
                <a:latin typeface="Meiryo UI" panose="020B0604030504040204" pitchFamily="50" charset="-128"/>
                <a:ea typeface="Meiryo UI" panose="020B0604030504040204" pitchFamily="50" charset="-128"/>
                <a:cs typeface="Meiryo UI" panose="020B0604030504040204" pitchFamily="50" charset="-128"/>
              </a:rPr>
              <a:t>（</a:t>
            </a:r>
            <a:r>
              <a:rPr lang="en-US" altLang="ja-JP" sz="2000" kern="0" dirty="0" smtClean="0">
                <a:latin typeface="Meiryo UI" panose="020B0604030504040204" pitchFamily="50" charset="-128"/>
                <a:ea typeface="Meiryo UI" panose="020B0604030504040204" pitchFamily="50" charset="-128"/>
                <a:cs typeface="Meiryo UI" panose="020B0604030504040204" pitchFamily="50" charset="-128"/>
              </a:rPr>
              <a:t>No.13</a:t>
            </a:r>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2000" kern="0" dirty="0" smtClean="0">
                <a:latin typeface="Meiryo UI" panose="020B0604030504040204" pitchFamily="50" charset="-128"/>
                <a:ea typeface="Meiryo UI" panose="020B0604030504040204" pitchFamily="50" charset="-128"/>
                <a:cs typeface="Meiryo UI" panose="020B0604030504040204" pitchFamily="50" charset="-128"/>
              </a:rPr>
              <a:t>No.18</a:t>
            </a:r>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2000" kern="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915849173"/>
              </p:ext>
            </p:extLst>
          </p:nvPr>
        </p:nvGraphicFramePr>
        <p:xfrm>
          <a:off x="128465" y="692696"/>
          <a:ext cx="9649072" cy="5731747"/>
        </p:xfrm>
        <a:graphic>
          <a:graphicData uri="http://schemas.openxmlformats.org/drawingml/2006/table">
            <a:tbl>
              <a:tblPr/>
              <a:tblGrid>
                <a:gridCol w="432047"/>
                <a:gridCol w="360040"/>
                <a:gridCol w="432048"/>
                <a:gridCol w="504056"/>
                <a:gridCol w="2592288"/>
                <a:gridCol w="288032"/>
                <a:gridCol w="5040561"/>
              </a:tblGrid>
              <a:tr h="327313">
                <a:tc>
                  <a:txBody>
                    <a:bodyPr/>
                    <a:lstStyle/>
                    <a:p>
                      <a:pPr algn="ct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イベント</a:t>
                      </a:r>
                      <a:r>
                        <a:rPr 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No.</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時</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レベル</a:t>
                      </a:r>
                      <a:endPar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イベント内容</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イベント対応のヒント</a:t>
                      </a:r>
                    </a:p>
                  </a:txBody>
                  <a:tcPr marL="1358" marR="1358" marT="135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r>
              <a:tr h="248751">
                <a:tc rowSpan="3">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T w="25400" cap="flat" cmpd="dbl" algn="ctr">
                      <a:solidFill>
                        <a:srgbClr val="000000"/>
                      </a:solidFill>
                      <a:prstDash val="solid"/>
                      <a:round/>
                      <a:headEnd type="none" w="med" len="med"/>
                      <a:tailEnd type="none" w="med" len="med"/>
                    </a:lnT>
                    <a:solidFill>
                      <a:srgbClr val="CCFFFF"/>
                    </a:solidFill>
                  </a:tcPr>
                </a:tc>
                <a:tc rowSpan="3">
                  <a:txBody>
                    <a:bodyPr/>
                    <a:lstStyle/>
                    <a:p>
                      <a:pPr algn="l"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T w="25400" cap="flat" cmpd="dbl" algn="ctr">
                      <a:solidFill>
                        <a:srgbClr val="000000"/>
                      </a:solidFill>
                      <a:prstDash val="solid"/>
                      <a:round/>
                      <a:headEnd type="none" w="med" len="med"/>
                      <a:tailEnd type="none" w="med" len="med"/>
                    </a:lnT>
                    <a:solidFill>
                      <a:srgbClr val="CCFFFF"/>
                    </a:solidFill>
                  </a:tcPr>
                </a:tc>
                <a:tc rowSpan="3">
                  <a:txBody>
                    <a:bodyPr/>
                    <a:lstStyle/>
                    <a:p>
                      <a:pPr algn="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18:20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T w="25400" cap="flat" cmpd="dbl" algn="ctr">
                      <a:solidFill>
                        <a:srgbClr val="000000"/>
                      </a:solidFill>
                      <a:prstDash val="solid"/>
                      <a:round/>
                      <a:headEnd type="none" w="med" len="med"/>
                      <a:tailEnd type="none" w="med" len="med"/>
                    </a:lnT>
                    <a:solidFill>
                      <a:srgbClr val="CCFFFF"/>
                    </a:solidFill>
                  </a:tcPr>
                </a:tc>
                <a:tc rowSpan="3">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l"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みなみもり市の木造住宅密集地で大規模火災が発生しています。延焼が広範囲にわたり、消火の目途は立っていません。</a:t>
                      </a:r>
                    </a:p>
                    <a:p>
                      <a:pPr algn="l"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営業部営業３課の藤本さん（社員番号</a:t>
                      </a:r>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198</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）と品質保証部顧客サポート課の尾崎さん（社員番号</a:t>
                      </a:r>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290</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）から要望です。「</a:t>
                      </a:r>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歳の子供を預けている保育園と連絡がとれないので帰宅したい」</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T w="25400" cap="flat" cmpd="dbl" algn="ctr">
                      <a:solidFill>
                        <a:srgbClr val="000000"/>
                      </a:solidFill>
                      <a:prstDash val="solid"/>
                      <a:round/>
                      <a:headEnd type="none" w="med" len="med"/>
                      <a:tailEnd type="none" w="med" len="med"/>
                    </a:lnT>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R>
                      <a:noFill/>
                    </a:lnR>
                    <a:lnT w="25400" cap="flat" cmpd="dbl"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イベント</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No.1</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のヒント参照</a:t>
                      </a:r>
                    </a:p>
                  </a:txBody>
                  <a:tcPr marL="1358" marR="1358" marT="1358" marB="0">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3204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pPr algn="ctr" fontAlgn="t"/>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0">
                    <a:lnL w="6350" cap="flat" cmpd="sng" algn="ctr">
                      <a:solidFill>
                        <a:srgbClr val="000000"/>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帰宅する</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方向で大規模火災が発生して</a:t>
                      </a:r>
                      <a:r>
                        <a:rPr lang="ja-JP" altLang="en-US" sz="1000" b="0" i="0" u="none" strike="noStrike"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いる情報がある</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こと、</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夕刻で停電しており、真っ暗であること</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等</a:t>
                      </a:r>
                      <a:r>
                        <a:rPr lang="ja-JP" altLang="en-US" sz="1000" b="0" i="0" u="none" strike="noStrike"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から、企業と</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して従業員の安全のためにできることは何かを考える必要</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があります。</a:t>
                      </a:r>
                    </a:p>
                  </a:txBody>
                  <a:tcPr marL="1358" marR="1358" marT="1358" marB="0">
                    <a:lnL>
                      <a:noFill/>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32048">
                <a:tc vMerge="1">
                  <a:txBody>
                    <a:bodyPr/>
                    <a:lstStyle/>
                    <a:p>
                      <a:endParaRPr kumimoji="1" lang="ja-JP" altLang="en-US"/>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vMerge="1">
                  <a:txBody>
                    <a:bodyPr/>
                    <a:lstStyle/>
                    <a:p>
                      <a:endParaRPr kumimoji="1" lang="ja-JP" altLang="en-US"/>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vMerge="1">
                  <a:txBody>
                    <a:bodyPr/>
                    <a:lstStyle/>
                    <a:p>
                      <a:endParaRPr kumimoji="1" lang="ja-JP" altLang="en-US" dirty="0"/>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vMerge="1">
                  <a:txBody>
                    <a:bodyPr/>
                    <a:lstStyle/>
                    <a:p>
                      <a:pPr algn="ctr" fontAlgn="t"/>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vMerge="1">
                  <a:txBody>
                    <a:bodyPr/>
                    <a:lstStyle/>
                    <a:p>
                      <a:endParaRPr kumimoji="1" lang="ja-JP" altLang="en-US"/>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2EFDA"/>
                    </a:solidFill>
                  </a:tcPr>
                </a:tc>
                <a:tc>
                  <a:txBody>
                    <a:bodyPr/>
                    <a:lstStyle/>
                    <a:p>
                      <a:pPr algn="ctr"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p>
                  </a:txBody>
                  <a:tcPr marL="1358" marR="1358" marT="1358" marB="0">
                    <a:lnL w="6350" cap="flat" cmpd="sng" algn="ctr">
                      <a:solidFill>
                        <a:srgbClr val="000000"/>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平時から</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、帰宅できない場合を想定し、関係者</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（保育園・小学校・福祉施設等を含む）との連絡手段を明確にしておく、災害時の行動プランを確認しておく等の準備が重要です。</a:t>
                      </a:r>
                    </a:p>
                  </a:txBody>
                  <a:tcPr marL="1358" marR="1358" marT="1358" marB="0">
                    <a:lnL>
                      <a:noFill/>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3415">
                <a:tc rowSpan="2">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solidFill>
                      <a:srgbClr val="CCFFFF"/>
                    </a:solidFill>
                  </a:tcPr>
                </a:tc>
                <a:tc rowSpan="2">
                  <a:txBody>
                    <a:bodyPr/>
                    <a:lstStyle/>
                    <a:p>
                      <a:pPr algn="l"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solidFill>
                      <a:srgbClr val="CCFFFF"/>
                    </a:solidFill>
                  </a:tcPr>
                </a:tc>
                <a:tc rowSpan="2">
                  <a:txBody>
                    <a:bodyPr/>
                    <a:lstStyle/>
                    <a:p>
                      <a:pPr algn="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18:30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solidFill>
                      <a:srgbClr val="CCFFFF"/>
                    </a:solidFill>
                  </a:tcPr>
                </a:tc>
                <a:tc rowSpan="2">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T w="6350" cap="flat" cmpd="sng" algn="ctr">
                      <a:solidFill>
                        <a:srgbClr val="000000"/>
                      </a:solidFill>
                      <a:prstDash val="solid"/>
                      <a:round/>
                      <a:headEnd type="none" w="med" len="med"/>
                      <a:tailEnd type="none" w="med" len="med"/>
                    </a:lnT>
                    <a:solidFill>
                      <a:srgbClr val="CCFFFF"/>
                    </a:solidFill>
                  </a:tcPr>
                </a:tc>
                <a:tc rowSpan="2">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日が暮れました。</a:t>
                      </a:r>
                      <a:b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b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一部の従業員が携帯電話やその他私用電子機器の充電をしています。</a:t>
                      </a:r>
                    </a:p>
                  </a:txBody>
                  <a:tcPr marL="1358" marR="1358" marT="1358" marB="0">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R>
                      <a:noFill/>
                    </a:lnR>
                    <a:lnT w="635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気温が下がってくることも考えられます。毛布等の備蓄品は配付しましたか。</a:t>
                      </a: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12649">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pPr algn="ctr" fontAlgn="t"/>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0">
                    <a:lnL w="6350" cap="flat" cmpd="sng" algn="ctr">
                      <a:solidFill>
                        <a:srgbClr val="000000"/>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非常用発電は石油燃料等を用いるものが一般的であり、燃料が尽きれば発電できなくなることから、節電が重要です。</a:t>
                      </a:r>
                    </a:p>
                  </a:txBody>
                  <a:tcPr marL="1358" marR="1358" marT="1358" marB="0">
                    <a:lnL>
                      <a:noFill/>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6064">
                <a:tc rowSpan="5">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solidFill>
                      <a:srgbClr val="CCFFFF"/>
                    </a:solidFill>
                  </a:tcPr>
                </a:tc>
                <a:tc rowSpan="5">
                  <a:txBody>
                    <a:bodyPr/>
                    <a:lstStyle/>
                    <a:p>
                      <a:pPr algn="l"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solidFill>
                      <a:srgbClr val="CCFFFF"/>
                    </a:solidFill>
                  </a:tcPr>
                </a:tc>
                <a:tc rowSpan="5">
                  <a:txBody>
                    <a:bodyPr/>
                    <a:lstStyle/>
                    <a:p>
                      <a:pPr algn="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18:45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solidFill>
                      <a:srgbClr val="CCFFFF"/>
                    </a:solidFill>
                  </a:tcPr>
                </a:tc>
                <a:tc rowSpan="5">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ja-JP" altLang="en-US" sz="1000" b="0" i="0" u="none" strike="noStrike"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上級者向け</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rgbClr val="CCFFFF"/>
                    </a:solidFill>
                  </a:tcPr>
                </a:tc>
                <a:tc rowSpan="5">
                  <a:txBody>
                    <a:bodyPr/>
                    <a:lstStyle/>
                    <a:p>
                      <a:pPr algn="l" fontAlgn="t"/>
                      <a:r>
                        <a:rPr lang="ja-JP" altLang="en-US" sz="1000" b="0" i="0" u="none" strike="noStrike"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ビル管理会社から協力の要請です。</a:t>
                      </a:r>
                    </a:p>
                    <a:p>
                      <a:pPr algn="l" fontAlgn="t"/>
                      <a:r>
                        <a:rPr lang="ja-JP" altLang="en-US" sz="1000" b="0" i="0" u="none" strike="noStrike"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①外国人観光客がビル出入口に押し寄せ、当ビルへの受入を希望しています。貴社のフロアで受入できないでしょうか？</a:t>
                      </a:r>
                    </a:p>
                    <a:p>
                      <a:pPr algn="l" fontAlgn="t"/>
                      <a:r>
                        <a:rPr lang="ja-JP" altLang="en-US" sz="1000" b="0" i="0" u="none" strike="noStrike"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②当ビルに入居するテナントから、支援を求められています。貴社で可能な支援を申し出てください。</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外部の観光客を受け入れる場合、来客とは異なり、どのような方々かは分かりません。受け入れる場合に、最低限守ってもらうべき条件・ルールは何でしょうか？（滞在場所の制限、迷惑行為をしない、管理者の指示に従う、安全を担保できるものではないことをご納得いただく</a:t>
                      </a:r>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など）</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29837">
                <a:tc vMerge="1">
                  <a:txBody>
                    <a:bodyPr/>
                    <a:lstStyle/>
                    <a:p>
                      <a:endParaRPr kumimoji="1" lang="ja-JP" altLang="en-US"/>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rgbClr val="CCFFFF"/>
                    </a:solidFill>
                  </a:tcPr>
                </a:tc>
                <a:tc vMerge="1">
                  <a:txBody>
                    <a:bodyPr/>
                    <a:lstStyle/>
                    <a:p>
                      <a:endParaRPr kumimoji="1" lang="ja-JP" altLang="en-US"/>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rgbClr val="CCFFFF"/>
                    </a:solidFill>
                  </a:tcPr>
                </a:tc>
                <a:tc vMerge="1">
                  <a:txBody>
                    <a:bodyPr/>
                    <a:lstStyle/>
                    <a:p>
                      <a:endParaRPr kumimoji="1" lang="ja-JP" altLang="en-US"/>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rgbClr val="CCFFFF"/>
                    </a:solidFill>
                  </a:tcPr>
                </a:tc>
                <a:tc vMerge="1">
                  <a:txBody>
                    <a:bodyPr/>
                    <a:lstStyle/>
                    <a:p>
                      <a:pPr algn="ctr" fontAlgn="t"/>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rgbClr val="CCFFFF"/>
                    </a:solidFill>
                  </a:tcPr>
                </a:tc>
                <a:tc vMerge="1">
                  <a:txBody>
                    <a:bodyPr/>
                    <a:lstStyle/>
                    <a:p>
                      <a:endParaRPr kumimoji="1" lang="ja-JP" altLang="en-US"/>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条件・ルールをどのように伝えるべきでしょうか？（掲示、口頭説明、紙の配布等）</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a:noFill/>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56225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受容れないという選択をするにしても、納得してもらうためには、理由の説明や代替策（他の滞在場所の案内等）の提案が必要となるかもしれません。</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a:noFill/>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34337">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0">
                    <a:lnL w="6350" cap="flat" cmpd="sng" algn="ctr">
                      <a:solidFill>
                        <a:srgbClr val="000000"/>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緊急時には、互いに助け合うことが重要です。ヒト・モノ・情報といった観点で、可能な支援を検討する必要があります。</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a:noFill/>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8795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在館者からボランティアを募集する場合は、業務の一環と位置づけるのか、あくまで共助の観点からのボランティアであり、業務ではないという位置づけにするのか、明確な方針があると良いでしょう。</a:t>
                      </a:r>
                    </a:p>
                  </a:txBody>
                  <a:tcPr marL="1358" marR="1358" marT="1358" marB="0">
                    <a:lnL>
                      <a:noFill/>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60040">
                <a:tc>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16</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solidFill>
                      <a:srgbClr val="CCFFFF"/>
                    </a:solidFill>
                  </a:tcPr>
                </a:tc>
                <a:tc>
                  <a:txBody>
                    <a:bodyPr/>
                    <a:lstStyle/>
                    <a:p>
                      <a:pPr algn="l"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solidFill>
                      <a:srgbClr val="CCFFFF"/>
                    </a:solidFill>
                  </a:tcPr>
                </a:tc>
                <a:tc>
                  <a:txBody>
                    <a:bodyPr/>
                    <a:lstStyle/>
                    <a:p>
                      <a:pPr algn="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19:00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solidFill>
                      <a:srgbClr val="CCFFFF"/>
                    </a:solidFill>
                  </a:tcPr>
                </a:tc>
                <a:tc>
                  <a:txBody>
                    <a:bodyPr/>
                    <a:lstStyle/>
                    <a:p>
                      <a:pPr algn="ctr" fontAlgn="t"/>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l"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会社を出て一度帰宅した複数の人が、階段を上って戻ってきました。</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solidFill>
                      <a:srgbClr val="CCFFFF"/>
                    </a:solidFill>
                  </a:tcPr>
                </a:tc>
                <a:tc>
                  <a:txBody>
                    <a:bodyPr/>
                    <a:lstStyle/>
                    <a:p>
                      <a:pPr algn="ctr"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イベントＮｏ</a:t>
                      </a:r>
                      <a:r>
                        <a:rPr lang="en-US" altLang="ja-JP"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.4</a:t>
                      </a:r>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のヒント①～③参照</a:t>
                      </a: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2520">
                <a:tc>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solidFill>
                      <a:srgbClr val="CCFFFF"/>
                    </a:solidFill>
                  </a:tcPr>
                </a:tc>
                <a:tc>
                  <a:txBody>
                    <a:bodyPr/>
                    <a:lstStyle/>
                    <a:p>
                      <a:pPr algn="l"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solidFill>
                      <a:srgbClr val="CCFFFF"/>
                    </a:solidFill>
                  </a:tcPr>
                </a:tc>
                <a:tc>
                  <a:txBody>
                    <a:bodyPr/>
                    <a:lstStyle/>
                    <a:p>
                      <a:pPr algn="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19:15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solidFill>
                      <a:srgbClr val="CCFFFF"/>
                    </a:solidFill>
                  </a:tcPr>
                </a:tc>
                <a:tc>
                  <a:txBody>
                    <a:bodyPr/>
                    <a:lstStyle/>
                    <a:p>
                      <a:pPr algn="ctr" fontAlgn="t"/>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l"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人事・総務担当者から上申です。「疲労している従業員が増えています。対策本部のみなさんも、適宜休憩を取るようにしてください。」</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solidFill>
                      <a:srgbClr val="CCFFFF"/>
                    </a:solidFill>
                  </a:tcPr>
                </a:tc>
                <a:tc>
                  <a:txBody>
                    <a:bodyPr/>
                    <a:lstStyle/>
                    <a:p>
                      <a:pPr algn="ctr" fontAlgn="t"/>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①</a:t>
                      </a:r>
                      <a:endPar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smtClean="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有事対応は長時間にわたるため、定期的に休憩を取ることが重要ですが、引き継ぎや申し送りを行い、人が交代しても対応に困らないようにすることが重要です。</a:t>
                      </a:r>
                      <a:endPar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2520">
                <a:tc>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18</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solidFill>
                      <a:srgbClr val="CCFFFF"/>
                    </a:solidFill>
                  </a:tcPr>
                </a:tc>
                <a:tc>
                  <a:txBody>
                    <a:bodyPr/>
                    <a:lstStyle/>
                    <a:p>
                      <a:pPr algn="l"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solidFill>
                      <a:srgbClr val="CCFFFF"/>
                    </a:solidFill>
                  </a:tcPr>
                </a:tc>
                <a:tc>
                  <a:txBody>
                    <a:bodyPr/>
                    <a:lstStyle/>
                    <a:p>
                      <a:pPr algn="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19:30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solidFill>
                      <a:srgbClr val="CCFFFF"/>
                    </a:solidFill>
                  </a:tcPr>
                </a:tc>
                <a:tc>
                  <a:txBody>
                    <a:bodyPr/>
                    <a:lstStyle/>
                    <a:p>
                      <a:pPr algn="ctr" fontAlgn="t"/>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l"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出張中の社長から連絡です。「営業部営業３課の平野さん（社員番号</a:t>
                      </a:r>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206</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）の安否確認はとれているのか？」</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solidFill>
                      <a:srgbClr val="CCFFFF"/>
                    </a:solidFill>
                  </a:tcPr>
                </a:tc>
                <a:tc>
                  <a:txBody>
                    <a:bodyPr/>
                    <a:lstStyle/>
                    <a:p>
                      <a:pPr algn="ctr"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chemeClr val="tx1"/>
                          </a:solidFill>
                          <a:effectLst/>
                          <a:latin typeface="Meiryo UI" panose="020B0604030504040204" pitchFamily="50" charset="-128"/>
                          <a:ea typeface="Meiryo UI" panose="020B0604030504040204" pitchFamily="50" charset="-128"/>
                          <a:cs typeface="Meiryo UI" panose="020B0604030504040204" pitchFamily="50" charset="-128"/>
                        </a:rPr>
                        <a:t>社長に伝えるべきは、平野さんの安否だけでしょうか。通常の安否確認の報告ルールはどのようになっていますか。</a:t>
                      </a: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24906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E19F472C-D9C7-4D72-B04B-B127C01FB69D}" type="slidenum">
              <a:rPr lang="ja-JP" altLang="en-US" smtClean="0">
                <a:solidFill>
                  <a:srgbClr val="FFFFFF">
                    <a:lumMod val="85000"/>
                  </a:srgbClr>
                </a:solidFill>
              </a:rPr>
              <a:pPr>
                <a:defRPr/>
              </a:pPr>
              <a:t>7</a:t>
            </a:fld>
            <a:endParaRPr lang="ja-JP" altLang="en-US">
              <a:solidFill>
                <a:srgbClr val="FFFFFF">
                  <a:lumMod val="85000"/>
                </a:srgbClr>
              </a:solidFill>
            </a:endParaRPr>
          </a:p>
        </p:txBody>
      </p:sp>
      <p:sp>
        <p:nvSpPr>
          <p:cNvPr id="6" name="正方形/長方形 5"/>
          <p:cNvSpPr/>
          <p:nvPr/>
        </p:nvSpPr>
        <p:spPr>
          <a:xfrm>
            <a:off x="9888" y="30711"/>
            <a:ext cx="871475" cy="432048"/>
          </a:xfrm>
          <a:prstGeom prst="rect">
            <a:avLst/>
          </a:prstGeom>
          <a:solidFill>
            <a:sysClr val="window" lastClr="FFFFFF"/>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資料３</a:t>
            </a:r>
          </a:p>
        </p:txBody>
      </p:sp>
      <p:sp>
        <p:nvSpPr>
          <p:cNvPr id="7" name="正方形/長方形 6"/>
          <p:cNvSpPr/>
          <p:nvPr/>
        </p:nvSpPr>
        <p:spPr>
          <a:xfrm>
            <a:off x="863891" y="62649"/>
            <a:ext cx="9034468" cy="400110"/>
          </a:xfrm>
          <a:prstGeom prst="rect">
            <a:avLst/>
          </a:prstGeom>
        </p:spPr>
        <p:txBody>
          <a:bodyPr wrap="square">
            <a:spAutoFit/>
          </a:bodyPr>
          <a:lstStyle/>
          <a:p>
            <a:pPr marL="0" lvl="1"/>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イベント</a:t>
            </a:r>
            <a:r>
              <a:rPr lang="ja-JP" altLang="en-US" sz="2000" kern="0" dirty="0">
                <a:latin typeface="Meiryo UI" panose="020B0604030504040204" pitchFamily="50" charset="-128"/>
                <a:ea typeface="Meiryo UI" panose="020B0604030504040204" pitchFamily="50" charset="-128"/>
                <a:cs typeface="Meiryo UI" panose="020B0604030504040204" pitchFamily="50" charset="-128"/>
              </a:rPr>
              <a:t>対応</a:t>
            </a:r>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ヒント集</a:t>
            </a:r>
            <a:r>
              <a:rPr lang="ja-JP" altLang="en-US" sz="2000" kern="0" dirty="0">
                <a:latin typeface="Meiryo UI" panose="020B0604030504040204" pitchFamily="50" charset="-128"/>
                <a:ea typeface="Meiryo UI" panose="020B0604030504040204" pitchFamily="50" charset="-128"/>
                <a:cs typeface="Meiryo UI" panose="020B0604030504040204" pitchFamily="50" charset="-128"/>
              </a:rPr>
              <a:t>（</a:t>
            </a:r>
            <a:r>
              <a:rPr lang="en-US" altLang="ja-JP" sz="2000" kern="0" dirty="0" smtClean="0">
                <a:latin typeface="Meiryo UI" panose="020B0604030504040204" pitchFamily="50" charset="-128"/>
                <a:ea typeface="Meiryo UI" panose="020B0604030504040204" pitchFamily="50" charset="-128"/>
                <a:cs typeface="Meiryo UI" panose="020B0604030504040204" pitchFamily="50" charset="-128"/>
              </a:rPr>
              <a:t>No.19</a:t>
            </a:r>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2000" kern="0" dirty="0" smtClean="0">
                <a:latin typeface="Meiryo UI" panose="020B0604030504040204" pitchFamily="50" charset="-128"/>
                <a:ea typeface="Meiryo UI" panose="020B0604030504040204" pitchFamily="50" charset="-128"/>
                <a:cs typeface="Meiryo UI" panose="020B0604030504040204" pitchFamily="50" charset="-128"/>
              </a:rPr>
              <a:t>No.22</a:t>
            </a:r>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2000" kern="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1602679161"/>
              </p:ext>
            </p:extLst>
          </p:nvPr>
        </p:nvGraphicFramePr>
        <p:xfrm>
          <a:off x="128465" y="692696"/>
          <a:ext cx="9649072" cy="4896544"/>
        </p:xfrm>
        <a:graphic>
          <a:graphicData uri="http://schemas.openxmlformats.org/drawingml/2006/table">
            <a:tbl>
              <a:tblPr/>
              <a:tblGrid>
                <a:gridCol w="432047"/>
                <a:gridCol w="360040"/>
                <a:gridCol w="432048"/>
                <a:gridCol w="504056"/>
                <a:gridCol w="2592288"/>
                <a:gridCol w="288032"/>
                <a:gridCol w="5040561"/>
              </a:tblGrid>
              <a:tr h="327313">
                <a:tc>
                  <a:txBody>
                    <a:bodyPr/>
                    <a:lstStyle/>
                    <a:p>
                      <a:pPr algn="ct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イベント</a:t>
                      </a:r>
                      <a:r>
                        <a:rPr 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No.</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時</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レベル</a:t>
                      </a:r>
                      <a:endPar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イベント内容</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イベント対応のヒント</a:t>
                      </a:r>
                    </a:p>
                  </a:txBody>
                  <a:tcPr marL="1358" marR="1358" marT="135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r>
              <a:tr h="392767">
                <a:tc rowSpan="3">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19</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solidFill>
                      <a:srgbClr val="CCFFFF"/>
                    </a:solidFill>
                  </a:tcPr>
                </a:tc>
                <a:tc rowSpan="3">
                  <a:txBody>
                    <a:bodyPr/>
                    <a:lstStyle/>
                    <a:p>
                      <a:pPr algn="l"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solidFill>
                      <a:srgbClr val="CCFFFF"/>
                    </a:solidFill>
                  </a:tcPr>
                </a:tc>
                <a:tc rowSpan="3">
                  <a:txBody>
                    <a:bodyPr/>
                    <a:lstStyle/>
                    <a:p>
                      <a:pPr algn="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20:00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solidFill>
                      <a:srgbClr val="CCFFFF"/>
                    </a:solidFill>
                  </a:tcPr>
                </a:tc>
                <a:tc rowSpan="3">
                  <a:txBody>
                    <a:bodyPr/>
                    <a:lstStyle/>
                    <a:p>
                      <a:pPr algn="ctr" fontAlgn="t"/>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l"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複数の女性従業員等から要望です。「疲れたので仮眠をとりたいが、まわりに男性がいると落ち着いて眠れない。なんとかならないか？」</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solidFill>
                      <a:srgbClr val="CCFFFF"/>
                    </a:solidFill>
                  </a:tcPr>
                </a:tc>
                <a:tc>
                  <a:txBody>
                    <a:bodyPr/>
                    <a:lstStyle/>
                    <a:p>
                      <a:pPr algn="ctr"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スカートをはいている場合をはじめ、男性の目があると安心して横になれないという女性は多いと考えられます。どのような配慮が考えられますか。</a:t>
                      </a:r>
                    </a:p>
                  </a:txBody>
                  <a:tcPr marL="1358" marR="1358" marT="1358" marB="0">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88032">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ＬＧＢＴの方にも同様の配慮が必要ではないでしょうか。</a:t>
                      </a:r>
                    </a:p>
                  </a:txBody>
                  <a:tcPr marL="1358" marR="1358" marT="1358" marB="0">
                    <a:lnL>
                      <a:noFill/>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43204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③</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a:noFill/>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その他にも、例えば、人に見られずに薬を服用したい（インシュリン等の注射の方も居るかもしれません）など、様々な事情を抱えた方がいるかもしれません。</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a:noFill/>
                    </a:lnL>
                    <a:lnR w="6350" cap="flat" cmpd="sng" algn="ctr">
                      <a:solidFill>
                        <a:srgbClr val="000000"/>
                      </a:solidFill>
                      <a:prstDash val="solid"/>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2520">
                <a:tc>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rgbClr val="CCFFFF"/>
                    </a:solidFill>
                  </a:tcPr>
                </a:tc>
                <a:tc>
                  <a:txBody>
                    <a:bodyPr/>
                    <a:lstStyle/>
                    <a:p>
                      <a:pPr algn="l"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rgbClr val="CCFFFF"/>
                    </a:solidFill>
                  </a:tcPr>
                </a:tc>
                <a:tc>
                  <a:txBody>
                    <a:bodyPr/>
                    <a:lstStyle/>
                    <a:p>
                      <a:pPr algn="r"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6:00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朝になりました。今日は昨日に比べて気温がだいぶ上がり、暑くなりそうです。</a:t>
                      </a:r>
                      <a:b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b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社会インフラの復旧の目途は依然立っていません。</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気温が上昇すると、熱中症のリスクが高まります</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。熱中症予防には、こまめな水分補給等、先手を打った対策が重要です。</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4382">
                <a:tc rowSpan="9">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9">
                  <a:txBody>
                    <a:bodyPr/>
                    <a:lstStyle/>
                    <a:p>
                      <a:pPr algn="l"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9">
                  <a:txBody>
                    <a:bodyPr/>
                    <a:lstStyle/>
                    <a:p>
                      <a:pPr algn="r"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8:00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CFFFF"/>
                    </a:solidFill>
                  </a:tcPr>
                </a:tc>
                <a:tc rowSpan="9">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ビルの管理会社から下層階で下水管が詰まっているとの連絡が入ってきました。</a:t>
                      </a:r>
                      <a:b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b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営業部営業</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課の村上さん（社員番号</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145</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）から、持病の薬が切れたがどうすればよいかとの相談がありました。</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rowSpan="2">
                  <a:txBody>
                    <a:bodyPr/>
                    <a:lstStyle/>
                    <a:p>
                      <a:pPr algn="l"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下水が使えなくなると、排水できないため、水道・トイレが利用できなくなります。</a:t>
                      </a: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9518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rowSpan="2">
                  <a:txBody>
                    <a:bodyPr/>
                    <a:lstStyle/>
                    <a:p>
                      <a:pPr algn="ctr"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CFFFF"/>
                    </a:solidFill>
                  </a:tcPr>
                </a:tc>
                <a:tc vMerge="1">
                  <a:txBody>
                    <a:bodyPr/>
                    <a:lstStyle/>
                    <a:p>
                      <a:endParaRPr kumimoji="1" lang="ja-JP" altLang="en-US"/>
                    </a:p>
                  </a:txBody>
                  <a:tcPr/>
                </a:tc>
                <a:tc vMerge="1">
                  <a:txBody>
                    <a:bodyPr/>
                    <a:lstStyle/>
                    <a:p>
                      <a:pPr algn="ctr" fontAlgn="t"/>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a:noFill/>
                    </a:lnR>
                    <a:lnT>
                      <a:noFill/>
                    </a:lnT>
                    <a:lnB>
                      <a:noFill/>
                    </a:lnB>
                  </a:tcPr>
                </a:tc>
                <a:tc vMerge="1">
                  <a:txBody>
                    <a:bodyPr/>
                    <a:lstStyle/>
                    <a:p>
                      <a:pPr algn="l" fontAlgn="t"/>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a:noFill/>
                    </a:lnL>
                    <a:lnR w="6350" cap="flat" cmpd="sng" algn="ctr">
                      <a:solidFill>
                        <a:srgbClr val="000000"/>
                      </a:solidFill>
                      <a:prstDash val="solid"/>
                      <a:round/>
                      <a:headEnd type="none" w="med" len="med"/>
                      <a:tailEnd type="none" w="med" len="med"/>
                    </a:lnR>
                    <a:lnT>
                      <a:noFill/>
                    </a:lnT>
                    <a:lnB>
                      <a:noFill/>
                    </a:lnB>
                  </a:tcPr>
                </a:tc>
              </a:tr>
              <a:tr h="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rowSpan="3">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0">
                    <a:lnL w="6350" cap="flat" cmpd="sng" algn="ctr">
                      <a:solidFill>
                        <a:srgbClr val="000000"/>
                      </a:solidFill>
                      <a:prstDash val="solid"/>
                      <a:round/>
                      <a:headEnd type="none" w="med" len="med"/>
                      <a:tailEnd type="none" w="med" len="med"/>
                    </a:lnL>
                    <a:lnR>
                      <a:noFill/>
                    </a:lnR>
                    <a:lnT>
                      <a:noFill/>
                    </a:lnT>
                    <a:lnB>
                      <a:noFill/>
                    </a:lnB>
                  </a:tcPr>
                </a:tc>
                <a:tc rowSpan="3">
                  <a:txBody>
                    <a:bodyPr/>
                    <a:lstStyle/>
                    <a:p>
                      <a:pPr algn="l"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簡易トイレを使用する場合、従業員に周知すべき点はどのようなことですか。</a:t>
                      </a:r>
                    </a:p>
                  </a:txBody>
                  <a:tcPr marL="1358" marR="1358" marT="1358" marB="0">
                    <a:lnL>
                      <a:noFill/>
                    </a:lnL>
                    <a:lnR w="6350" cap="flat" cmpd="sng" algn="ctr">
                      <a:solidFill>
                        <a:srgbClr val="000000"/>
                      </a:solidFill>
                      <a:prstDash val="solid"/>
                      <a:round/>
                      <a:headEnd type="none" w="med" len="med"/>
                      <a:tailEnd type="none" w="med" len="med"/>
                    </a:lnR>
                    <a:lnT>
                      <a:noFill/>
                    </a:lnT>
                    <a:lnB>
                      <a:noFill/>
                    </a:lnB>
                  </a:tcPr>
                </a:tc>
              </a:tr>
              <a:tr h="134274">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CFFFF"/>
                    </a:solidFill>
                  </a:tcPr>
                </a:tc>
                <a:tc vMerge="1">
                  <a:txBody>
                    <a:bodyPr/>
                    <a:lstStyle/>
                    <a:p>
                      <a:endParaRPr kumimoji="1" lang="ja-JP" altLang="en-US"/>
                    </a:p>
                  </a:txBody>
                  <a:tcPr/>
                </a:tc>
                <a:tc vMerge="1">
                  <a:txBody>
                    <a:bodyPr/>
                    <a:lstStyle/>
                    <a:p>
                      <a:pPr algn="ctr" fontAlgn="t"/>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a:noFill/>
                    </a:lnR>
                    <a:lnT>
                      <a:noFill/>
                    </a:lnT>
                    <a:lnB>
                      <a:noFill/>
                    </a:lnB>
                  </a:tcPr>
                </a:tc>
                <a:tc vMerge="1">
                  <a:txBody>
                    <a:bodyPr/>
                    <a:lstStyle/>
                    <a:p>
                      <a:pPr algn="l" fontAlgn="t"/>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a:noFill/>
                    </a:lnL>
                    <a:lnR w="6350" cap="flat" cmpd="sng" algn="ctr">
                      <a:solidFill>
                        <a:srgbClr val="000000"/>
                      </a:solidFill>
                      <a:prstDash val="solid"/>
                      <a:round/>
                      <a:headEnd type="none" w="med" len="med"/>
                      <a:tailEnd type="none" w="med" len="med"/>
                    </a:lnR>
                    <a:lnT>
                      <a:noFill/>
                    </a:lnT>
                    <a:lnB>
                      <a:noFill/>
                    </a:lnB>
                  </a:tcPr>
                </a:tc>
              </a:tr>
              <a:tr h="6842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rowSpan="3">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CFFFF"/>
                    </a:solidFill>
                  </a:tcPr>
                </a:tc>
                <a:tc vMerge="1">
                  <a:txBody>
                    <a:bodyPr/>
                    <a:lstStyle/>
                    <a:p>
                      <a:endParaRPr kumimoji="1" lang="ja-JP" altLang="en-US"/>
                    </a:p>
                  </a:txBody>
                  <a:tcPr/>
                </a:tc>
                <a:tc vMerge="1">
                  <a:txBody>
                    <a:bodyPr/>
                    <a:lstStyle/>
                    <a:p>
                      <a:pPr algn="ctr" fontAlgn="t"/>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a:noFill/>
                    </a:lnR>
                    <a:lnT>
                      <a:noFill/>
                    </a:lnT>
                    <a:lnB>
                      <a:noFill/>
                    </a:lnB>
                  </a:tcPr>
                </a:tc>
                <a:tc vMerge="1">
                  <a:txBody>
                    <a:bodyPr/>
                    <a:lstStyle/>
                    <a:p>
                      <a:pPr algn="l" fontAlgn="t"/>
                      <a:endPar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a:noFill/>
                    </a:lnL>
                    <a:lnR w="6350" cap="flat" cmpd="sng" algn="ctr">
                      <a:solidFill>
                        <a:srgbClr val="000000"/>
                      </a:solidFill>
                      <a:prstDash val="solid"/>
                      <a:round/>
                      <a:headEnd type="none" w="med" len="med"/>
                      <a:tailEnd type="none" w="med" len="med"/>
                    </a:lnR>
                    <a:lnT>
                      <a:noFill/>
                    </a:lnT>
                    <a:lnB>
                      <a:noFill/>
                    </a:lnB>
                  </a:tcPr>
                </a:tc>
              </a:tr>
              <a:tr h="295306">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③</a:t>
                      </a:r>
                    </a:p>
                  </a:txBody>
                  <a:tcPr marL="1358" marR="1358" marT="1358" marB="0">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簡易トイレを使用するにあたって、要配慮者に対し、何かケアをする必要はありますか。</a:t>
                      </a:r>
                    </a:p>
                  </a:txBody>
                  <a:tcPr marL="1358" marR="1358" marT="1358" marB="0">
                    <a:lnL>
                      <a:noFill/>
                    </a:lnL>
                    <a:lnR w="6350" cap="flat" cmpd="sng" algn="ctr">
                      <a:solidFill>
                        <a:srgbClr val="000000"/>
                      </a:solidFill>
                      <a:prstDash val="solid"/>
                      <a:round/>
                      <a:headEnd type="none" w="med" len="med"/>
                      <a:tailEnd type="none" w="med" len="med"/>
                    </a:lnR>
                    <a:lnT>
                      <a:noFill/>
                    </a:lnT>
                    <a:lnB>
                      <a:noFill/>
                    </a:lnB>
                  </a:tcPr>
                </a:tc>
              </a:tr>
              <a:tr h="241869">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rowSpan="2">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④</a:t>
                      </a:r>
                    </a:p>
                  </a:txBody>
                  <a:tcPr marL="1358" marR="1358" marT="1358" marB="0">
                    <a:lnL w="6350" cap="flat" cmpd="sng" algn="ctr">
                      <a:solidFill>
                        <a:srgbClr val="000000"/>
                      </a:solidFill>
                      <a:prstDash val="solid"/>
                      <a:round/>
                      <a:headEnd type="none" w="med" len="med"/>
                      <a:tailEnd type="none" w="med" len="med"/>
                    </a:lnL>
                    <a:lnR>
                      <a:noFill/>
                    </a:lnR>
                    <a:lnT>
                      <a:noFill/>
                    </a:lnT>
                    <a:lnB>
                      <a:noFill/>
                    </a:lnB>
                  </a:tcPr>
                </a:tc>
                <a:tc rowSpan="2">
                  <a:txBody>
                    <a:bodyPr/>
                    <a:lstStyle/>
                    <a:p>
                      <a:pPr algn="l"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薬が入手できるかどうか（医療機関への連絡手段の提供等）の支援の他に、どのような症状が起こりうるか、事前に確認しておくことも重要です。</a:t>
                      </a:r>
                    </a:p>
                  </a:txBody>
                  <a:tcPr marL="1358" marR="1358" marT="1358" marB="0">
                    <a:lnL>
                      <a:noFill/>
                    </a:lnL>
                    <a:lnR w="6350" cap="flat" cmpd="sng" algn="ctr">
                      <a:solidFill>
                        <a:srgbClr val="000000"/>
                      </a:solidFill>
                      <a:prstDash val="solid"/>
                      <a:round/>
                      <a:headEnd type="none" w="med" len="med"/>
                      <a:tailEnd type="none" w="med" len="med"/>
                    </a:lnR>
                    <a:lnT>
                      <a:noFill/>
                    </a:lnT>
                    <a:lnB>
                      <a:noFill/>
                    </a:lnB>
                  </a:tcPr>
                </a:tc>
              </a:tr>
              <a:tr h="12589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rowSpan="2">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CFFFF"/>
                    </a:solidFill>
                  </a:tcPr>
                </a:tc>
                <a:tc vMerge="1">
                  <a:txBody>
                    <a:bodyPr/>
                    <a:lstStyle/>
                    <a:p>
                      <a:endParaRPr kumimoji="1" lang="ja-JP" altLang="en-US"/>
                    </a:p>
                  </a:txBody>
                  <a:tcPr/>
                </a:tc>
                <a:tc vMerge="1">
                  <a:txBody>
                    <a:bodyPr/>
                    <a:lstStyle/>
                    <a:p>
                      <a:pPr algn="ctr" fontAlgn="t"/>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vMerge="1">
                  <a:txBody>
                    <a:bodyPr/>
                    <a:lstStyle/>
                    <a:p>
                      <a:pPr algn="l" fontAlgn="t"/>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56834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p>
                  </a:txBody>
                  <a:tcPr marL="1358" marR="1358" marT="1358" marB="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持病を抱えている場合、平時から患者本人が準備をしておくことが重要です。加えて、病気によってどのような症状が起こりうるか、その場合はどのような対処をするのが適切か、患者本人から周囲に説明し、いざというときに早めの対応ができるようにすることも有用と考えられます。</a:t>
                      </a:r>
                    </a:p>
                  </a:txBody>
                  <a:tcPr marL="1358" marR="1358" marT="1358" marB="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88032">
                <a:tc rowSpan="3">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l"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r"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11:30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営業部営業３課の高田さん（社員番号</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196</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）の様子がおかしいです。</a:t>
                      </a:r>
                      <a:r>
                        <a:rPr lang="ja-JP" altLang="en-US" sz="1000" b="0" i="0" u="none" strike="noStrike" dirty="0" err="1">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ろれつが</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回らず、顔の表情が引きつっています。</a:t>
                      </a:r>
                      <a:b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b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営業部営業３課の今井さん（社員番号</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194</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）と技術部技術１課の五十嵐さん（社員番号</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237</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）から要望です。「自宅で介護している親が心配なので帰宅したい」</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高田さんの症状から、脳卒中等の可能性も考えられます。</a:t>
                      </a: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43204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0">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災害時には、睡眠不足はストレス、不安、生活の不規則等の事情から、病気になりやすい（悪化しやすい）ことに留意する必要があります。</a:t>
                      </a:r>
                    </a:p>
                  </a:txBody>
                  <a:tcPr marL="1358" marR="1358" marT="1358" marB="0">
                    <a:lnL>
                      <a:noFill/>
                    </a:lnL>
                    <a:lnR w="6350" cap="flat" cmpd="sng" algn="ctr">
                      <a:solidFill>
                        <a:srgbClr val="000000"/>
                      </a:solidFill>
                      <a:prstDash val="solid"/>
                      <a:round/>
                      <a:headEnd type="none" w="med" len="med"/>
                      <a:tailEnd type="none" w="med" len="med"/>
                    </a:lnR>
                    <a:lnT>
                      <a:noFill/>
                    </a:lnT>
                    <a:lnB>
                      <a:noFill/>
                    </a:lnB>
                  </a:tcPr>
                </a:tc>
              </a:tr>
              <a:tr h="43204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③</a:t>
                      </a:r>
                    </a:p>
                  </a:txBody>
                  <a:tcPr marL="1358" marR="1358" marT="1358" marB="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帰宅希望者への対応は、イベント</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No.1</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のヒント参照。</a:t>
                      </a:r>
                    </a:p>
                  </a:txBody>
                  <a:tcPr marL="1358" marR="1358" marT="1358" marB="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4736594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E19F472C-D9C7-4D72-B04B-B127C01FB69D}" type="slidenum">
              <a:rPr lang="ja-JP" altLang="en-US" smtClean="0">
                <a:solidFill>
                  <a:srgbClr val="FFFFFF">
                    <a:lumMod val="85000"/>
                  </a:srgbClr>
                </a:solidFill>
              </a:rPr>
              <a:pPr>
                <a:defRPr/>
              </a:pPr>
              <a:t>8</a:t>
            </a:fld>
            <a:endParaRPr lang="ja-JP" altLang="en-US">
              <a:solidFill>
                <a:srgbClr val="FFFFFF">
                  <a:lumMod val="85000"/>
                </a:srgbClr>
              </a:solidFill>
            </a:endParaRPr>
          </a:p>
        </p:txBody>
      </p:sp>
      <p:sp>
        <p:nvSpPr>
          <p:cNvPr id="6" name="正方形/長方形 5"/>
          <p:cNvSpPr/>
          <p:nvPr/>
        </p:nvSpPr>
        <p:spPr>
          <a:xfrm>
            <a:off x="9888" y="30711"/>
            <a:ext cx="871475" cy="432048"/>
          </a:xfrm>
          <a:prstGeom prst="rect">
            <a:avLst/>
          </a:prstGeom>
          <a:solidFill>
            <a:sysClr val="window" lastClr="FFFFFF"/>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資料３</a:t>
            </a:r>
          </a:p>
        </p:txBody>
      </p:sp>
      <p:sp>
        <p:nvSpPr>
          <p:cNvPr id="7" name="正方形/長方形 6"/>
          <p:cNvSpPr/>
          <p:nvPr/>
        </p:nvSpPr>
        <p:spPr>
          <a:xfrm>
            <a:off x="863891" y="62649"/>
            <a:ext cx="9034468" cy="400110"/>
          </a:xfrm>
          <a:prstGeom prst="rect">
            <a:avLst/>
          </a:prstGeom>
        </p:spPr>
        <p:txBody>
          <a:bodyPr wrap="square">
            <a:spAutoFit/>
          </a:bodyPr>
          <a:lstStyle/>
          <a:p>
            <a:pPr marL="0" lvl="1"/>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イベント</a:t>
            </a:r>
            <a:r>
              <a:rPr lang="ja-JP" altLang="en-US" sz="2000" kern="0" dirty="0">
                <a:latin typeface="Meiryo UI" panose="020B0604030504040204" pitchFamily="50" charset="-128"/>
                <a:ea typeface="Meiryo UI" panose="020B0604030504040204" pitchFamily="50" charset="-128"/>
                <a:cs typeface="Meiryo UI" panose="020B0604030504040204" pitchFamily="50" charset="-128"/>
              </a:rPr>
              <a:t>対応</a:t>
            </a:r>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ヒント集</a:t>
            </a:r>
            <a:r>
              <a:rPr lang="ja-JP" altLang="en-US" sz="2000" kern="0" dirty="0">
                <a:latin typeface="Meiryo UI" panose="020B0604030504040204" pitchFamily="50" charset="-128"/>
                <a:ea typeface="Meiryo UI" panose="020B0604030504040204" pitchFamily="50" charset="-128"/>
                <a:cs typeface="Meiryo UI" panose="020B0604030504040204" pitchFamily="50" charset="-128"/>
              </a:rPr>
              <a:t>（</a:t>
            </a:r>
            <a:r>
              <a:rPr lang="en-US" altLang="ja-JP" sz="2000" kern="0" dirty="0" smtClean="0">
                <a:latin typeface="Meiryo UI" panose="020B0604030504040204" pitchFamily="50" charset="-128"/>
                <a:ea typeface="Meiryo UI" panose="020B0604030504040204" pitchFamily="50" charset="-128"/>
                <a:cs typeface="Meiryo UI" panose="020B0604030504040204" pitchFamily="50" charset="-128"/>
              </a:rPr>
              <a:t>No.23</a:t>
            </a:r>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2000" kern="0" dirty="0" smtClean="0">
                <a:latin typeface="Meiryo UI" panose="020B0604030504040204" pitchFamily="50" charset="-128"/>
                <a:ea typeface="Meiryo UI" panose="020B0604030504040204" pitchFamily="50" charset="-128"/>
                <a:cs typeface="Meiryo UI" panose="020B0604030504040204" pitchFamily="50" charset="-128"/>
              </a:rPr>
              <a:t>No.29</a:t>
            </a:r>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2000" kern="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826590956"/>
              </p:ext>
            </p:extLst>
          </p:nvPr>
        </p:nvGraphicFramePr>
        <p:xfrm>
          <a:off x="128464" y="666186"/>
          <a:ext cx="9649071" cy="5787150"/>
        </p:xfrm>
        <a:graphic>
          <a:graphicData uri="http://schemas.openxmlformats.org/drawingml/2006/table">
            <a:tbl>
              <a:tblPr/>
              <a:tblGrid>
                <a:gridCol w="445341"/>
                <a:gridCol w="445341"/>
                <a:gridCol w="519565"/>
                <a:gridCol w="519565"/>
                <a:gridCol w="2390668"/>
                <a:gridCol w="360040"/>
                <a:gridCol w="4968551"/>
              </a:tblGrid>
              <a:tr h="66555">
                <a:tc>
                  <a:txBody>
                    <a:bodyPr/>
                    <a:lstStyle/>
                    <a:p>
                      <a:pPr algn="ct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イベント</a:t>
                      </a:r>
                      <a:r>
                        <a:rPr 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No.</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時</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レベル</a:t>
                      </a:r>
                      <a:endPar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イベント内容</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イベント対応のヒント</a:t>
                      </a:r>
                    </a:p>
                  </a:txBody>
                  <a:tcPr marL="1358" marR="1358" marT="135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r>
              <a:tr h="66555">
                <a:tc rowSpan="4">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4">
                  <a:txBody>
                    <a:bodyPr/>
                    <a:lstStyle/>
                    <a:p>
                      <a:pPr algn="l"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4">
                  <a:txBody>
                    <a:bodyPr/>
                    <a:lstStyle/>
                    <a:p>
                      <a:pPr algn="r"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12:00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4">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上級者向け</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4">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「２時間ぐらい前に営業部営業３課の丸山さん（社員番号</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195</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）が外の様子をみてくると出て行ったきり、戻ってこない。荷物等はそのままですが。どうしたらいいでしょうか？」</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まずは事業所内でできることを検討すると良いでしょう。（ほかに事情を知っている人はいないか？丸山さんの携帯電話への連絡は？）</a:t>
                      </a:r>
                    </a:p>
                  </a:txBody>
                  <a:tcPr marL="1358" marR="1358" marT="1358" marB="0">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r>
              <a:tr h="6248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0">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探しに行く場合は、捜索する側の安全のため、どのような点に留意すべきでしょうか。</a:t>
                      </a:r>
                    </a:p>
                  </a:txBody>
                  <a:tcPr marL="1358" marR="1358" marT="1358" marB="0">
                    <a:lnL>
                      <a:noFill/>
                    </a:lnL>
                    <a:lnR w="6350" cap="flat" cmpd="sng" algn="ctr">
                      <a:solidFill>
                        <a:srgbClr val="000000"/>
                      </a:solidFill>
                      <a:prstDash val="solid"/>
                      <a:round/>
                      <a:headEnd type="none" w="med" len="med"/>
                      <a:tailEnd type="none" w="med" len="med"/>
                    </a:lnR>
                    <a:lnT>
                      <a:noFill/>
                    </a:lnT>
                    <a:lnB>
                      <a:noFill/>
                    </a:lnB>
                  </a:tcPr>
                </a:tc>
              </a:tr>
              <a:tr h="11681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③</a:t>
                      </a:r>
                    </a:p>
                  </a:txBody>
                  <a:tcPr marL="1358" marR="1358" marT="1358" marB="0">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災害時には、このようなケースとは別に、そもそも発災後の安否確認自体が取れない従業員が発生する可能性が高いと考えられます。目先の不明者だけでなく、安否不明者全体に対して、事業所としてどのような対応をすべきか、検討することが重要です。</a:t>
                      </a:r>
                    </a:p>
                  </a:txBody>
                  <a:tcPr marL="1358" marR="1358" marT="1358" marB="0">
                    <a:lnL>
                      <a:noFill/>
                    </a:lnL>
                    <a:lnR w="6350" cap="flat" cmpd="sng" algn="ctr">
                      <a:solidFill>
                        <a:srgbClr val="000000"/>
                      </a:solidFill>
                      <a:prstDash val="solid"/>
                      <a:round/>
                      <a:headEnd type="none" w="med" len="med"/>
                      <a:tailEnd type="none" w="med" len="med"/>
                    </a:lnR>
                    <a:lnT>
                      <a:noFill/>
                    </a:lnT>
                    <a:lnB>
                      <a:noFill/>
                    </a:lnB>
                  </a:tcPr>
                </a:tc>
              </a:tr>
              <a:tr h="431552">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a:t>
                      </a:r>
                    </a:p>
                  </a:txBody>
                  <a:tcPr marL="1358" marR="1358" marT="1358" marB="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災害時には、人の安全が第一です。外部の安全が確認できない場合、外出には慎重を期するべきです。勝手に外出しないように、平時から災害時の行動について周知しておくことが重要です。</a:t>
                      </a:r>
                    </a:p>
                  </a:txBody>
                  <a:tcPr marL="1358" marR="1358" marT="1358" marB="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66555">
                <a:tc rowSpan="2">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l"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13:00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CFFFF"/>
                    </a:solidFill>
                  </a:tcPr>
                </a:tc>
                <a:tc rowSpan="2">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複数の女性従業員等から要望です「汗もかいてきて</a:t>
                      </a:r>
                      <a:r>
                        <a:rPr lang="ja-JP" altLang="en-US" sz="1000" b="0" i="0" u="none" strike="noStrike" dirty="0" err="1">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いるの</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衣服を調整したいが、更衣室を用意してもらえないか？」「手持ちの生理用品が切れてきたので融通してほしい。」</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更衣室を設置する場合、どのような工夫や配慮があるとより良いと考えられますか。女性の視点に立って考えてみてください。</a:t>
                      </a: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413922">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備蓄品の中にない用品については、居る人の中で対応するか、外部の協力を求めるしかありません。可能な対応を検討してください。</a:t>
                      </a:r>
                    </a:p>
                  </a:txBody>
                  <a:tcPr marL="1358" marR="1358" marT="1358" marB="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96437">
                <a:tc rowSpan="2">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l"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14:00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CFFFF"/>
                    </a:solidFill>
                  </a:tcPr>
                </a:tc>
                <a:tc rowSpan="2">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だいぶ気温が上がり室内は蒸し暑くなってきました。不在の人の個人管理備蓄品から水や食料を勝手にとって食べているひとが数名見受けられます。</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備蓄品が足りない人が出てきている模様です。水分補給は特に重要です。必要量には個人差もあることから、十分な量の水・食料が配付されているか、フォローする必要があります。</a:t>
                      </a: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440432">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管理という観点からは、本来個人管理されている不在者の備蓄品を勝手に消費することは望ましい事態とはいえません。現在余っている不在者管理の備蓄品について、どのような対応が考えられますか。</a:t>
                      </a:r>
                    </a:p>
                  </a:txBody>
                  <a:tcPr marL="1358" marR="1358" marT="1358" marB="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62480">
                <a:tc rowSpan="3">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l"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15:00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CFFFF"/>
                    </a:solidFill>
                  </a:tcPr>
                </a:tc>
                <a:tc rowSpan="3">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隣のビルに入居してる密接な交流関係があるグループ会社の社員</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30</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人が「入居しているビルの非常用発電機が動かなくなりビルがロックアウトされたので、避難させてほしい」と訴え受付まで来ています。</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受け入れるスペースや備蓄品（簡易トイレを含む）の余剰はありますか。</a:t>
                      </a: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66555">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0">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受け入れる場合、避難者に対して、どのような配慮が必要ですか。また、従業員に対してはどのような配慮が必要ですか。</a:t>
                      </a:r>
                    </a:p>
                  </a:txBody>
                  <a:tcPr marL="1358" marR="1358" marT="1358" marB="0">
                    <a:lnL>
                      <a:noFill/>
                    </a:lnL>
                    <a:lnR w="6350" cap="flat" cmpd="sng" algn="ctr">
                      <a:solidFill>
                        <a:srgbClr val="000000"/>
                      </a:solidFill>
                      <a:prstDash val="solid"/>
                      <a:round/>
                      <a:headEnd type="none" w="med" len="med"/>
                      <a:tailEnd type="none" w="med" len="med"/>
                    </a:lnR>
                    <a:lnT>
                      <a:noFill/>
                    </a:lnT>
                    <a:lnB>
                      <a:noFill/>
                    </a:lnB>
                  </a:tcPr>
                </a:tc>
              </a:tr>
              <a:tr h="40418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③</a:t>
                      </a:r>
                    </a:p>
                  </a:txBody>
                  <a:tcPr marL="1358" marR="1358" marT="1358" marB="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受け入れない場合、何か提供できる情報やモノはありますか。</a:t>
                      </a:r>
                    </a:p>
                  </a:txBody>
                  <a:tcPr marL="1358" marR="1358" marT="1358" marB="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70630">
                <a:tc rowSpan="3">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27</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l"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16:00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CFFFF"/>
                    </a:solidFill>
                  </a:tcPr>
                </a:tc>
                <a:tc rowSpan="3">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共用部のトイレが一斉に溢れ出しました。</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汚物があふれたまま放置すると、感染症蔓延の危険があります。他方で、下水が使えないため、洗い流すこともできません。</a:t>
                      </a: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47539">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0">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応急処置として、どのような対応が考えられますか。</a:t>
                      </a:r>
                    </a:p>
                  </a:txBody>
                  <a:tcPr marL="1358" marR="1358" marT="1358" marB="0">
                    <a:lnL>
                      <a:noFill/>
                    </a:lnL>
                    <a:lnR w="6350" cap="flat" cmpd="sng" algn="ctr">
                      <a:solidFill>
                        <a:srgbClr val="000000"/>
                      </a:solidFill>
                      <a:prstDash val="solid"/>
                      <a:round/>
                      <a:headEnd type="none" w="med" len="med"/>
                      <a:tailEnd type="none" w="med" len="med"/>
                    </a:lnR>
                    <a:lnT>
                      <a:noFill/>
                    </a:lnT>
                    <a:lnB>
                      <a:noFill/>
                    </a:lnB>
                  </a:tcPr>
                </a:tc>
              </a:tr>
              <a:tr h="404180">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③</a:t>
                      </a:r>
                    </a:p>
                  </a:txBody>
                  <a:tcPr marL="1358" marR="1358" marT="1358" marB="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トイレの中に簡易トイレを設置して利用していた場合は、別の場所に簡易トイレを設置する必要があります。できるだけ、利用者の安心感に配慮することが望まれます。</a:t>
                      </a:r>
                    </a:p>
                  </a:txBody>
                  <a:tcPr marL="1358" marR="1358" marT="1358" marB="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432048">
                <a:tc>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28</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l"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18:45</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日が暮れました。今夜はうって変わって寒い夜になる予報です。</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在館者に対し、何か配慮すべきことはありますか。特に、配慮を必要とする人にはどのような対応をしてあげると良いでしょうか。</a:t>
                      </a: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4056">
                <a:tc>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29</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l"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23:50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上級者向け</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隣で寝ていた技術部技術２課の江戸川さん（社員番号</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260</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）が激しい頭痛を訴えています。</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急な頭痛は、脳内出血等の重篤な病気である可能性もあります。</a:t>
                      </a: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0823296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E19F472C-D9C7-4D72-B04B-B127C01FB69D}" type="slidenum">
              <a:rPr lang="ja-JP" altLang="en-US" smtClean="0">
                <a:solidFill>
                  <a:srgbClr val="FFFFFF">
                    <a:lumMod val="85000"/>
                  </a:srgbClr>
                </a:solidFill>
              </a:rPr>
              <a:pPr>
                <a:defRPr/>
              </a:pPr>
              <a:t>9</a:t>
            </a:fld>
            <a:endParaRPr lang="ja-JP" altLang="en-US">
              <a:solidFill>
                <a:srgbClr val="FFFFFF">
                  <a:lumMod val="85000"/>
                </a:srgbClr>
              </a:solidFill>
            </a:endParaRPr>
          </a:p>
        </p:txBody>
      </p:sp>
      <p:sp>
        <p:nvSpPr>
          <p:cNvPr id="6" name="正方形/長方形 5"/>
          <p:cNvSpPr/>
          <p:nvPr/>
        </p:nvSpPr>
        <p:spPr>
          <a:xfrm>
            <a:off x="9888" y="30711"/>
            <a:ext cx="871475" cy="432048"/>
          </a:xfrm>
          <a:prstGeom prst="rect">
            <a:avLst/>
          </a:prstGeom>
          <a:solidFill>
            <a:sysClr val="window" lastClr="FFFFFF"/>
          </a:solidFill>
          <a:ln w="254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ja-JP" altLang="en-US" sz="1800" b="0" i="0" u="none" strike="noStrike" kern="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資料３</a:t>
            </a:r>
          </a:p>
        </p:txBody>
      </p:sp>
      <p:sp>
        <p:nvSpPr>
          <p:cNvPr id="7" name="正方形/長方形 6"/>
          <p:cNvSpPr/>
          <p:nvPr/>
        </p:nvSpPr>
        <p:spPr>
          <a:xfrm>
            <a:off x="863891" y="62649"/>
            <a:ext cx="9034468" cy="400110"/>
          </a:xfrm>
          <a:prstGeom prst="rect">
            <a:avLst/>
          </a:prstGeom>
        </p:spPr>
        <p:txBody>
          <a:bodyPr wrap="square">
            <a:spAutoFit/>
          </a:bodyPr>
          <a:lstStyle/>
          <a:p>
            <a:pPr marL="0" lvl="1"/>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イベント</a:t>
            </a:r>
            <a:r>
              <a:rPr lang="ja-JP" altLang="en-US" sz="2000" kern="0" dirty="0">
                <a:latin typeface="Meiryo UI" panose="020B0604030504040204" pitchFamily="50" charset="-128"/>
                <a:ea typeface="Meiryo UI" panose="020B0604030504040204" pitchFamily="50" charset="-128"/>
                <a:cs typeface="Meiryo UI" panose="020B0604030504040204" pitchFamily="50" charset="-128"/>
              </a:rPr>
              <a:t>対応</a:t>
            </a:r>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ヒント集</a:t>
            </a:r>
            <a:r>
              <a:rPr lang="ja-JP" altLang="en-US" sz="2000" kern="0" dirty="0">
                <a:latin typeface="Meiryo UI" panose="020B0604030504040204" pitchFamily="50" charset="-128"/>
                <a:ea typeface="Meiryo UI" panose="020B0604030504040204" pitchFamily="50" charset="-128"/>
                <a:cs typeface="Meiryo UI" panose="020B0604030504040204" pitchFamily="50" charset="-128"/>
              </a:rPr>
              <a:t>（</a:t>
            </a:r>
            <a:r>
              <a:rPr lang="en-US" altLang="ja-JP" sz="2000" kern="0" dirty="0" smtClean="0">
                <a:latin typeface="Meiryo UI" panose="020B0604030504040204" pitchFamily="50" charset="-128"/>
                <a:ea typeface="Meiryo UI" panose="020B0604030504040204" pitchFamily="50" charset="-128"/>
                <a:cs typeface="Meiryo UI" panose="020B0604030504040204" pitchFamily="50" charset="-128"/>
              </a:rPr>
              <a:t>No.30</a:t>
            </a:r>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a:t>
            </a:r>
            <a:r>
              <a:rPr lang="en-US" altLang="ja-JP" sz="2000" kern="0" dirty="0" smtClean="0">
                <a:latin typeface="Meiryo UI" panose="020B0604030504040204" pitchFamily="50" charset="-128"/>
                <a:ea typeface="Meiryo UI" panose="020B0604030504040204" pitchFamily="50" charset="-128"/>
                <a:cs typeface="Meiryo UI" panose="020B0604030504040204" pitchFamily="50" charset="-128"/>
              </a:rPr>
              <a:t>No.36</a:t>
            </a:r>
            <a:r>
              <a:rPr lang="ja-JP" altLang="en-US" sz="2000" kern="0" dirty="0" smtClean="0">
                <a:latin typeface="Meiryo UI" panose="020B0604030504040204" pitchFamily="50" charset="-128"/>
                <a:ea typeface="Meiryo UI" panose="020B0604030504040204" pitchFamily="50" charset="-128"/>
                <a:cs typeface="Meiryo UI" panose="020B0604030504040204" pitchFamily="50" charset="-128"/>
              </a:rPr>
              <a:t>）</a:t>
            </a:r>
            <a:endParaRPr lang="en-US" altLang="ja-JP" sz="2000" kern="0" dirty="0">
              <a:latin typeface="Meiryo UI" panose="020B0604030504040204" pitchFamily="50" charset="-128"/>
              <a:ea typeface="Meiryo UI" panose="020B0604030504040204" pitchFamily="50" charset="-128"/>
              <a:cs typeface="Meiryo UI" panose="020B0604030504040204" pitchFamily="50" charset="-128"/>
            </a:endParaRPr>
          </a:p>
        </p:txBody>
      </p:sp>
      <p:graphicFrame>
        <p:nvGraphicFramePr>
          <p:cNvPr id="15" name="表 14"/>
          <p:cNvGraphicFramePr>
            <a:graphicFrameLocks noGrp="1"/>
          </p:cNvGraphicFramePr>
          <p:nvPr>
            <p:extLst>
              <p:ext uri="{D42A27DB-BD31-4B8C-83A1-F6EECF244321}">
                <p14:modId xmlns:p14="http://schemas.microsoft.com/office/powerpoint/2010/main" val="1460175785"/>
              </p:ext>
            </p:extLst>
          </p:nvPr>
        </p:nvGraphicFramePr>
        <p:xfrm>
          <a:off x="128464" y="692696"/>
          <a:ext cx="9649070" cy="5503842"/>
        </p:xfrm>
        <a:graphic>
          <a:graphicData uri="http://schemas.openxmlformats.org/drawingml/2006/table">
            <a:tbl>
              <a:tblPr/>
              <a:tblGrid>
                <a:gridCol w="504054"/>
                <a:gridCol w="360040"/>
                <a:gridCol w="432048"/>
                <a:gridCol w="504056"/>
                <a:gridCol w="2592288"/>
                <a:gridCol w="360040"/>
                <a:gridCol w="4896544"/>
              </a:tblGrid>
              <a:tr h="432048">
                <a:tc>
                  <a:txBody>
                    <a:bodyPr/>
                    <a:lstStyle/>
                    <a:p>
                      <a:pPr algn="ct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イベント</a:t>
                      </a:r>
                      <a:r>
                        <a:rPr 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No.</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時</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レベル</a:t>
                      </a:r>
                      <a:endPar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イベント内容</a:t>
                      </a:r>
                    </a:p>
                  </a:txBody>
                  <a:tcPr marL="1358" marR="1358" marT="1358"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c>
                  <a:txBody>
                    <a:bodyPr/>
                    <a:lstStyle/>
                    <a:p>
                      <a:pPr algn="ctr" fontAlgn="ctr"/>
                      <a:r>
                        <a:rPr lang="ja-JP" altLang="en-US" sz="1000" b="1"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イベント対応のヒント</a:t>
                      </a:r>
                    </a:p>
                  </a:txBody>
                  <a:tcPr marL="1358" marR="1358" marT="1358"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solidFill>
                      <a:srgbClr val="CCFFFF"/>
                    </a:solidFill>
                  </a:tcPr>
                </a:tc>
              </a:tr>
              <a:tr h="193611">
                <a:tc rowSpan="3">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30</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l"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r"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6:00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solidFill>
                      <a:srgbClr val="CCFFFF"/>
                    </a:solidFill>
                  </a:tcPr>
                </a:tc>
                <a:tc rowSpan="3">
                  <a:txBody>
                    <a:bodyPr/>
                    <a:lstStyle/>
                    <a:p>
                      <a:pPr algn="l"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朝になりました。今日は</a:t>
                      </a:r>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日中風が強く、雨も降って、寒い日になる予報です。</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25400" cap="flat" cmpd="dbl"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心身ともに疲労が溜まっていることが想定されます。</a:t>
                      </a:r>
                    </a:p>
                  </a:txBody>
                  <a:tcPr marL="1358" marR="1358" marT="1358" marB="0">
                    <a:lnL>
                      <a:noFill/>
                    </a:lnL>
                    <a:lnR w="6350" cap="flat" cmpd="sng" algn="ctr">
                      <a:solidFill>
                        <a:srgbClr val="000000"/>
                      </a:solidFill>
                      <a:prstDash val="solid"/>
                      <a:round/>
                      <a:headEnd type="none" w="med" len="med"/>
                      <a:tailEnd type="none" w="med" len="med"/>
                    </a:lnR>
                    <a:lnT w="25400" cap="flat" cmpd="dbl" algn="ctr">
                      <a:solidFill>
                        <a:srgbClr val="000000"/>
                      </a:solidFill>
                      <a:prstDash val="solid"/>
                      <a:round/>
                      <a:headEnd type="none" w="med" len="med"/>
                      <a:tailEnd type="none" w="med" len="med"/>
                    </a:lnT>
                    <a:lnB>
                      <a:noFill/>
                    </a:lnB>
                  </a:tcPr>
                </a:tc>
              </a:tr>
              <a:tr h="19361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0">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備蓄品の残りにも留意する必要があります。</a:t>
                      </a:r>
                    </a:p>
                  </a:txBody>
                  <a:tcPr marL="1358" marR="1358" marT="1358" marB="0">
                    <a:lnL>
                      <a:noFill/>
                    </a:lnL>
                    <a:lnR w="6350" cap="flat" cmpd="sng" algn="ctr">
                      <a:solidFill>
                        <a:srgbClr val="000000"/>
                      </a:solidFill>
                      <a:prstDash val="solid"/>
                      <a:round/>
                      <a:headEnd type="none" w="med" len="med"/>
                      <a:tailEnd type="none" w="med" len="med"/>
                    </a:lnR>
                    <a:lnT>
                      <a:noFill/>
                    </a:lnT>
                    <a:lnB>
                      <a:noFill/>
                    </a:lnB>
                  </a:tcPr>
                </a:tc>
              </a:tr>
              <a:tr h="19361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③</a:t>
                      </a:r>
                    </a:p>
                  </a:txBody>
                  <a:tcPr marL="1358" marR="1358" marT="1358" marB="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天候が悪いと、人の心身にどのような影響があると考えられますか。</a:t>
                      </a:r>
                    </a:p>
                  </a:txBody>
                  <a:tcPr marL="1358" marR="1358" marT="1358" marB="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93611">
                <a:tc rowSpan="2">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31</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l"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r" fontAlgn="t"/>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8:00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CFFFF"/>
                    </a:solidFill>
                  </a:tcPr>
                </a:tc>
                <a:tc rowSpan="2">
                  <a:txBody>
                    <a:bodyPr/>
                    <a:lstStyle/>
                    <a:p>
                      <a:pPr algn="l"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ビル管理会社から連絡です。ごみの保管場所がいっぱいになったので、ビルで廃棄物が集められない。社会機能が復旧するまで、各入居企業でごみを管理してほしい。</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廃棄物の置き場を検討する必要があります。</a:t>
                      </a: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38551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衛生面やにおい等の影響が出にくく、かつ、通行の妨げにならないような場所で管理することが望まれます。特に、非常階段への通路等を塞がないように注意してください。</a:t>
                      </a:r>
                    </a:p>
                  </a:txBody>
                  <a:tcPr marL="1358" marR="1358" marT="1358" marB="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93611">
                <a:tc rowSpan="2">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32</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l"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10:00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上級者向け</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l"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管理部人事総務課の加藤さん（社員番号</a:t>
                      </a:r>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110</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）が、急な発熱を訴えています、体中が痛いそうです。</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症状からすると、インフルエンザ発症の危険性もあります。どのような対応が考えられますか。</a:t>
                      </a: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38380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第三者への感染防止という観点も留意してください。</a:t>
                      </a:r>
                    </a:p>
                  </a:txBody>
                  <a:tcPr marL="1358" marR="1358" marT="1358" marB="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93611">
                <a:tc rowSpan="4">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33</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4">
                  <a:txBody>
                    <a:bodyPr/>
                    <a:lstStyle/>
                    <a:p>
                      <a:pPr algn="l"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4">
                  <a:txBody>
                    <a:bodyPr/>
                    <a:lstStyle/>
                    <a:p>
                      <a:pPr algn="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18:30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CFFFF"/>
                    </a:solidFill>
                  </a:tcPr>
                </a:tc>
                <a:tc rowSpan="4">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ビルの管理会社から連絡です。「思ったより電力消費が多く、あと</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30</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分でビルの非常用発電が停止します。消防設備も動かくなるので、必要最低限の人員は認めますが、ビルから退去してください。」</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消防設備が動かないと、どのような問題が発生しますか。</a:t>
                      </a: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19361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0">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事業所に代わる代替の滞在施設・滞在場所として、どのような場所が考えられますか。</a:t>
                      </a:r>
                    </a:p>
                  </a:txBody>
                  <a:tcPr marL="1358" marR="1358" marT="1358" marB="0">
                    <a:lnL>
                      <a:noFill/>
                    </a:lnL>
                    <a:lnR w="6350" cap="flat" cmpd="sng" algn="ctr">
                      <a:solidFill>
                        <a:srgbClr val="000000"/>
                      </a:solidFill>
                      <a:prstDash val="solid"/>
                      <a:round/>
                      <a:headEnd type="none" w="med" len="med"/>
                      <a:tailEnd type="none" w="med" len="med"/>
                    </a:lnR>
                    <a:lnT>
                      <a:noFill/>
                    </a:lnT>
                    <a:lnB>
                      <a:noFill/>
                    </a:lnB>
                  </a:tcPr>
                </a:tc>
              </a:tr>
              <a:tr h="38551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③</a:t>
                      </a:r>
                    </a:p>
                  </a:txBody>
                  <a:tcPr marL="1358" marR="1358" marT="1358" marB="0">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従業員を移動させる場合は、移動させることができる条件について、天気、移動にかかる時間（事業所はビルの</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27</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階）、本人の体調といった観点から検討してください。</a:t>
                      </a:r>
                    </a:p>
                  </a:txBody>
                  <a:tcPr marL="1358" marR="1358" marT="1358" marB="0">
                    <a:lnL>
                      <a:noFill/>
                    </a:lnL>
                    <a:lnR w="6350" cap="flat" cmpd="sng" algn="ctr">
                      <a:solidFill>
                        <a:srgbClr val="000000"/>
                      </a:solidFill>
                      <a:prstDash val="solid"/>
                      <a:round/>
                      <a:headEnd type="none" w="med" len="med"/>
                      <a:tailEnd type="none" w="med" len="med"/>
                    </a:lnR>
                    <a:lnT>
                      <a:noFill/>
                    </a:lnT>
                    <a:lnB>
                      <a:noFill/>
                    </a:lnB>
                  </a:tcPr>
                </a:tc>
              </a:tr>
              <a:tr h="41038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③</a:t>
                      </a:r>
                    </a:p>
                  </a:txBody>
                  <a:tcPr marL="1358" marR="1358" marT="1358" marB="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電源の停止に備えて、どのような準備が必要ですか</a:t>
                      </a:r>
                      <a:r>
                        <a:rPr lang="ja-JP" altLang="en-US"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。特に、従業員を残留させる場合に、安全配慮の観点から、また防災の観点からも、必要な事項を検討してください。</a:t>
                      </a:r>
                      <a:endPar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385513">
                <a:tc>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34</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l"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18:45</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日が暮れました。</a:t>
                      </a:r>
                      <a:b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b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明らかに疲労している従業員が増えています。</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　</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従業員の心身の疲労に留意しつつ、防災の観点からも必要な事項を検討してください。</a:t>
                      </a: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5513">
                <a:tc rowSpan="3">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35</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l"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4</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3">
                  <a:txBody>
                    <a:bodyPr/>
                    <a:lstStyle/>
                    <a:p>
                      <a:pPr algn="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6:00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FF"/>
                    </a:solidFill>
                  </a:tcPr>
                </a:tc>
                <a:tc rowSpan="3">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朝になりました。</a:t>
                      </a:r>
                      <a:b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b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今日は、温かく穏やかな</a:t>
                      </a:r>
                      <a:r>
                        <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a:t>
                      </a:r>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日となる見込みです。</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ビルは火災発生の場合のリスクが高いことから、極力別の場所に従業員を移動させることが重要と考えられます。</a:t>
                      </a:r>
                    </a:p>
                  </a:txBody>
                  <a:tcPr marL="1358" marR="1358" marT="1358" marB="0">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3611">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0">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残るべき人がいるとしたら、何のために、誰が残りますか。</a:t>
                      </a:r>
                    </a:p>
                  </a:txBody>
                  <a:tcPr marL="1358" marR="1358" marT="1358" marB="0">
                    <a:lnL>
                      <a:noFill/>
                    </a:lnL>
                    <a:lnR w="6350" cap="flat" cmpd="sng" algn="ctr">
                      <a:solidFill>
                        <a:srgbClr val="000000"/>
                      </a:solidFill>
                      <a:prstDash val="solid"/>
                      <a:round/>
                      <a:headEnd type="none" w="med" len="med"/>
                      <a:tailEnd type="none" w="med" len="med"/>
                    </a:lnR>
                    <a:lnT>
                      <a:noFill/>
                    </a:lnT>
                    <a:lnB>
                      <a:noFill/>
                    </a:lnB>
                  </a:tcPr>
                </a:tc>
              </a:tr>
              <a:tr h="38551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③</a:t>
                      </a:r>
                    </a:p>
                  </a:txBody>
                  <a:tcPr marL="1358" marR="1358" marT="1358" marB="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周辺の道路等には危険な個所も多いことが考えられます。従業員を帰宅させる場合には、安全確保のためにどのような対応が考えられますか。</a:t>
                      </a:r>
                    </a:p>
                  </a:txBody>
                  <a:tcPr marL="1358" marR="1358" marT="1358" marB="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385513">
                <a:tc rowSpan="2">
                  <a:txBody>
                    <a:bodyPr/>
                    <a:lstStyle/>
                    <a:p>
                      <a:pPr algn="ctr" fontAlgn="t"/>
                      <a:r>
                        <a:rPr lang="en-US" altLang="ja-JP" sz="1000" b="0" i="0" u="none" strike="noStrike" dirty="0" smtClean="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36</a:t>
                      </a:r>
                      <a:endParaRPr lang="en-US" altLang="ja-JP"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endParaRP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l"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4</a:t>
                      </a:r>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日目</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rowSpan="2">
                  <a:txBody>
                    <a:bodyPr/>
                    <a:lstStyle/>
                    <a:p>
                      <a:pPr algn="r" fontAlgn="t"/>
                      <a:r>
                        <a:rPr lang="en-US" altLang="ja-JP"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12:00</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CCFFFF"/>
                    </a:solidFill>
                  </a:tcPr>
                </a:tc>
                <a:tc rowSpan="2">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非被災地からの応援が続々と到着し、代替移動手段が確保されました。地元自治体から、代替手段を用いて帰宅できるので、企業内滞留の要請を解除する旨の発表がありました。</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FF"/>
                    </a:solidFill>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①</a:t>
                      </a:r>
                    </a:p>
                  </a:txBody>
                  <a:tcPr marL="1358" marR="1358" marT="1358" marB="0">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今後の災害対応・事業継続方針を決め、従業員に伝達しましょう。この後、誰が、どこで、何をすべきか決めておくことが重要です。</a:t>
                      </a:r>
                    </a:p>
                  </a:txBody>
                  <a:tcPr marL="1358" marR="1358" marT="1358" marB="0">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r h="383803">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　</a:t>
                      </a:r>
                    </a:p>
                  </a:txBody>
                  <a:tcPr marL="1358" marR="1358" marT="1358"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CCFFFF"/>
                    </a:solidFill>
                  </a:tcPr>
                </a:tc>
                <a:tc vMerge="1">
                  <a:txBody>
                    <a:bodyPr/>
                    <a:lstStyle/>
                    <a:p>
                      <a:endParaRPr kumimoji="1" lang="ja-JP" altLang="en-US"/>
                    </a:p>
                  </a:txBody>
                  <a:tcPr/>
                </a:tc>
                <a:tc>
                  <a:txBody>
                    <a:bodyPr/>
                    <a:lstStyle/>
                    <a:p>
                      <a:pPr algn="ctr"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②</a:t>
                      </a:r>
                    </a:p>
                  </a:txBody>
                  <a:tcPr marL="1358" marR="1358" marT="1358" marB="0">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t"/>
                      <a:r>
                        <a:rPr lang="ja-JP" altLang="en-US" sz="1000" b="0" i="0" u="none" strike="noStrike" dirty="0">
                          <a:solidFill>
                            <a:srgbClr val="000000"/>
                          </a:solidFill>
                          <a:effectLst/>
                          <a:latin typeface="Meiryo UI" panose="020B0604030504040204" pitchFamily="50" charset="-128"/>
                          <a:ea typeface="Meiryo UI" panose="020B0604030504040204" pitchFamily="50" charset="-128"/>
                          <a:cs typeface="Meiryo UI" panose="020B0604030504040204" pitchFamily="50" charset="-128"/>
                        </a:rPr>
                        <a:t>全員退去する場合は、事業所の防犯対策についても注意が必要です。</a:t>
                      </a:r>
                    </a:p>
                  </a:txBody>
                  <a:tcPr marL="1358" marR="1358" marT="1358" marB="0">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060896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_標準デザイン">
  <a:themeElements>
    <a:clrScheme name="1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標準デザイン">
      <a:majorFont>
        <a:latin typeface="HGPｺﾞｼｯｸE"/>
        <a:ea typeface="HGPｺﾞｼｯｸE"/>
        <a:cs typeface=""/>
      </a:majorFont>
      <a:minorFont>
        <a:latin typeface="HGPｺﾞｼｯｸE"/>
        <a:ea typeface="HGPｺﾞｼｯｸ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69696"/>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HGPｺﾞｼｯｸE" pitchFamily="50" charset="-128"/>
          </a:defRPr>
        </a:defPPr>
      </a:lstStyle>
    </a:spDef>
    <a:lnDef>
      <a:spPr bwMode="auto">
        <a:xfrm>
          <a:off x="0" y="0"/>
          <a:ext cx="1" cy="1"/>
        </a:xfrm>
        <a:custGeom>
          <a:avLst/>
          <a:gdLst/>
          <a:ahLst/>
          <a:cxnLst/>
          <a:rect l="0" t="0" r="0" b="0"/>
          <a:pathLst/>
        </a:custGeom>
        <a:solidFill>
          <a:srgbClr val="969696"/>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HGPｺﾞｼｯｸE" pitchFamily="50" charset="-128"/>
          </a:defRPr>
        </a:defPPr>
      </a:lstStyle>
    </a:lnDef>
  </a:objectDefaults>
  <a:extraClrSchemeLst>
    <a:extraClrScheme>
      <a:clrScheme name="1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4778</Words>
  <Application>Microsoft Office PowerPoint</Application>
  <PresentationFormat>A4 210 x 297 mm</PresentationFormat>
  <Paragraphs>529</Paragraphs>
  <Slides>9</Slides>
  <Notes>1</Notes>
  <HiddenSlides>0</HiddenSlides>
  <MMClips>0</MMClips>
  <ScaleCrop>false</ScaleCrop>
  <HeadingPairs>
    <vt:vector size="4" baseType="variant">
      <vt:variant>
        <vt:lpstr>テーマ</vt:lpstr>
      </vt:variant>
      <vt:variant>
        <vt:i4>2</vt:i4>
      </vt:variant>
      <vt:variant>
        <vt:lpstr>スライド タイトル</vt:lpstr>
      </vt:variant>
      <vt:variant>
        <vt:i4>9</vt:i4>
      </vt:variant>
    </vt:vector>
  </HeadingPairs>
  <TitlesOfParts>
    <vt:vector size="11" baseType="lpstr">
      <vt:lpstr>Office ​​テーマ</vt:lpstr>
      <vt:lpstr>5_標準デザイン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2017-10-13T05:55:06Z</dcterms:created>
  <dcterms:modified xsi:type="dcterms:W3CDTF">2019-08-23T02:49:18Z</dcterms:modified>
</cp:coreProperties>
</file>