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 id="2147483660" r:id="rId2"/>
  </p:sldMasterIdLst>
  <p:notesMasterIdLst>
    <p:notesMasterId r:id="rId12"/>
  </p:notesMasterIdLst>
  <p:sldIdLst>
    <p:sldId id="261" r:id="rId3"/>
    <p:sldId id="259" r:id="rId4"/>
    <p:sldId id="263" r:id="rId5"/>
    <p:sldId id="264" r:id="rId6"/>
    <p:sldId id="265" r:id="rId7"/>
    <p:sldId id="266" r:id="rId8"/>
    <p:sldId id="269" r:id="rId9"/>
    <p:sldId id="267" r:id="rId10"/>
    <p:sldId id="268" r:id="rId11"/>
  </p:sldIdLst>
  <p:sldSz cx="9906000" cy="6858000" type="A4"/>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CCFFFF"/>
    <a:srgbClr val="CCFFCC"/>
    <a:srgbClr val="FFEBFF"/>
    <a:srgbClr val="FFD5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248" autoAdjust="0"/>
    <p:restoredTop sz="91995" autoAdjust="0"/>
  </p:normalViewPr>
  <p:slideViewPr>
    <p:cSldViewPr>
      <p:cViewPr varScale="1">
        <p:scale>
          <a:sx n="96" d="100"/>
          <a:sy n="96" d="100"/>
        </p:scale>
        <p:origin x="-732" y="-102"/>
      </p:cViewPr>
      <p:guideLst>
        <p:guide orient="horz" pos="2160"/>
        <p:guide pos="312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notesMaster" Target="notesMasters/notesMaster1.xml"/><Relationship Id="rId2" Type="http://schemas.openxmlformats.org/officeDocument/2006/relationships/slideMaster" Target="slideMasters/slideMaster2.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theme" Target="theme/theme1.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68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6888"/>
          </a:xfrm>
          <a:prstGeom prst="rect">
            <a:avLst/>
          </a:prstGeom>
        </p:spPr>
        <p:txBody>
          <a:bodyPr vert="horz" lIns="91440" tIns="45720" rIns="91440" bIns="45720" rtlCol="0"/>
          <a:lstStyle>
            <a:lvl1pPr algn="r">
              <a:defRPr sz="1200"/>
            </a:lvl1pPr>
          </a:lstStyle>
          <a:p>
            <a:fld id="{AF7D58DA-4C7A-48D2-8E2D-D3341164BE28}" type="datetimeFigureOut">
              <a:rPr kumimoji="1" lang="ja-JP" altLang="en-US" smtClean="0"/>
              <a:t>2019/8/23</a:t>
            </a:fld>
            <a:endParaRPr kumimoji="1" lang="ja-JP" altLang="en-US"/>
          </a:p>
        </p:txBody>
      </p:sp>
      <p:sp>
        <p:nvSpPr>
          <p:cNvPr id="4" name="スライド イメージ プレースホルダー 3"/>
          <p:cNvSpPr>
            <a:spLocks noGrp="1" noRot="1" noChangeAspect="1"/>
          </p:cNvSpPr>
          <p:nvPr>
            <p:ph type="sldImg" idx="2"/>
          </p:nvPr>
        </p:nvSpPr>
        <p:spPr>
          <a:xfrm>
            <a:off x="712788" y="746125"/>
            <a:ext cx="5381625"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863"/>
            <a:ext cx="2949575" cy="4968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6887"/>
          </a:xfrm>
          <a:prstGeom prst="rect">
            <a:avLst/>
          </a:prstGeom>
        </p:spPr>
        <p:txBody>
          <a:bodyPr vert="horz" lIns="91440" tIns="45720" rIns="91440" bIns="45720" rtlCol="0" anchor="b"/>
          <a:lstStyle>
            <a:lvl1pPr algn="r">
              <a:defRPr sz="1200"/>
            </a:lvl1pPr>
          </a:lstStyle>
          <a:p>
            <a:fld id="{391F39FD-BEB4-4DFA-953E-6F7B0340C744}" type="slidenum">
              <a:rPr kumimoji="1" lang="ja-JP" altLang="en-US" smtClean="0"/>
              <a:t>‹#›</a:t>
            </a:fld>
            <a:endParaRPr kumimoji="1" lang="ja-JP" altLang="en-US"/>
          </a:p>
        </p:txBody>
      </p:sp>
    </p:spTree>
    <p:extLst>
      <p:ext uri="{BB962C8B-B14F-4D97-AF65-F5344CB8AC3E}">
        <p14:creationId xmlns:p14="http://schemas.microsoft.com/office/powerpoint/2010/main" val="542759670"/>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391F39FD-BEB4-4DFA-953E-6F7B0340C744}" type="slidenum">
              <a:rPr lang="ja-JP" altLang="en-US" smtClean="0">
                <a:solidFill>
                  <a:prstClr val="black"/>
                </a:solidFill>
              </a:rPr>
              <a:pPr/>
              <a:t>2</a:t>
            </a:fld>
            <a:endParaRPr lang="ja-JP" altLang="en-US">
              <a:solidFill>
                <a:prstClr val="black"/>
              </a:solidFill>
            </a:endParaRPr>
          </a:p>
        </p:txBody>
      </p:sp>
    </p:spTree>
    <p:extLst>
      <p:ext uri="{BB962C8B-B14F-4D97-AF65-F5344CB8AC3E}">
        <p14:creationId xmlns:p14="http://schemas.microsoft.com/office/powerpoint/2010/main" val="90545751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6"/>
            <a:ext cx="8420100" cy="1470025"/>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17923369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41479132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39"/>
            <a:ext cx="2228850"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495300" y="274639"/>
            <a:ext cx="6521450"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149137250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6"/>
            <a:ext cx="8420100" cy="1470025"/>
          </a:xfrm>
        </p:spPr>
        <p:txBody>
          <a:bodyPr/>
          <a:lstStyle/>
          <a:p>
            <a:r>
              <a:rPr lang="ja-JP" altLang="en-US" smtClean="0"/>
              <a:t>マスタ タイトルの書式設定</a:t>
            </a:r>
            <a:endParaRPr lang="ja-JP" altLang="en-US"/>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smtClean="0"/>
              <a:t>マスタ サブタイトルの書式設定</a:t>
            </a:r>
            <a:endParaRPr lang="ja-JP" altLang="en-US"/>
          </a:p>
        </p:txBody>
      </p:sp>
      <p:sp>
        <p:nvSpPr>
          <p:cNvPr id="4" name="Rectangle 4"/>
          <p:cNvSpPr>
            <a:spLocks noGrp="1" noChangeArrowheads="1"/>
          </p:cNvSpPr>
          <p:nvPr>
            <p:ph type="sldNum" sz="quarter" idx="10"/>
          </p:nvPr>
        </p:nvSpPr>
        <p:spPr>
          <a:ln/>
        </p:spPr>
        <p:txBody>
          <a:bodyPr/>
          <a:lstStyle>
            <a:lvl1pPr>
              <a:defRPr/>
            </a:lvl1pPr>
          </a:lstStyle>
          <a:p>
            <a:pPr>
              <a:defRPr/>
            </a:pPr>
            <a:fld id="{CCC03988-2723-412C-B1F6-7BD85D485699}"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375514400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chor="t"/>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a:xfrm>
            <a:off x="116946" y="618085"/>
            <a:ext cx="9672108" cy="1717393"/>
          </a:xfrm>
        </p:spPr>
        <p:txBody>
          <a:bodyPr>
            <a:spAutoFit/>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Rectangle 4"/>
          <p:cNvSpPr>
            <a:spLocks noGrp="1" noChangeArrowheads="1"/>
          </p:cNvSpPr>
          <p:nvPr>
            <p:ph type="sldNum" sz="quarter" idx="10"/>
          </p:nvPr>
        </p:nvSpPr>
        <p:spPr>
          <a:ln/>
        </p:spPr>
        <p:txBody>
          <a:bodyPr/>
          <a:lstStyle>
            <a:lvl1pPr>
              <a:defRPr/>
            </a:lvl1pPr>
          </a:lstStyle>
          <a:p>
            <a:pPr>
              <a:defRPr/>
            </a:pPr>
            <a:fld id="{64F8D627-3D20-4DB6-A65B-7BAFFADF10AC}"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2983721554"/>
      </p:ext>
    </p:extLst>
  </p:cSld>
  <p:clrMapOvr>
    <a:masterClrMapping/>
  </p:clrMapOvr>
  <p:timing>
    <p:tnLst>
      <p:par>
        <p:cTn id="1" dur="indefinite" restart="never" nodeType="tmRoot"/>
      </p:par>
    </p:tnLst>
  </p:timing>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01"/>
            <a:ext cx="8420100" cy="1362075"/>
          </a:xfrm>
        </p:spPr>
        <p:txBody>
          <a:bodyPr anchor="t"/>
          <a:lstStyle>
            <a:lvl1pPr algn="l">
              <a:defRPr sz="4000" b="1" cap="all"/>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782506"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 テキストの書式設定</a:t>
            </a:r>
          </a:p>
        </p:txBody>
      </p:sp>
      <p:sp>
        <p:nvSpPr>
          <p:cNvPr id="4" name="Rectangle 4"/>
          <p:cNvSpPr>
            <a:spLocks noGrp="1" noChangeArrowheads="1"/>
          </p:cNvSpPr>
          <p:nvPr>
            <p:ph type="sldNum" sz="quarter" idx="10"/>
          </p:nvPr>
        </p:nvSpPr>
        <p:spPr>
          <a:ln/>
        </p:spPr>
        <p:txBody>
          <a:bodyPr/>
          <a:lstStyle>
            <a:lvl1pPr>
              <a:defRPr/>
            </a:lvl1pPr>
          </a:lstStyle>
          <a:p>
            <a:pPr>
              <a:defRPr/>
            </a:pPr>
            <a:fld id="{798A2F36-E3C5-4116-81FA-2F5CA4EF98CF}"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378286035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sz="half" idx="1"/>
          </p:nvPr>
        </p:nvSpPr>
        <p:spPr>
          <a:xfrm>
            <a:off x="116945" y="693738"/>
            <a:ext cx="4758665" cy="5830887"/>
          </a:xfrm>
        </p:spPr>
        <p:txBody>
          <a:bodyPr/>
          <a:lstStyle>
            <a:lvl1pPr>
              <a:defRPr sz="2000"/>
            </a:lvl1pPr>
            <a:lvl2pPr>
              <a:defRPr sz="1800"/>
            </a:lvl2pPr>
            <a:lvl3pPr>
              <a:defRPr sz="1600"/>
            </a:lvl3pPr>
            <a:lvl4pPr>
              <a:defRPr sz="1400"/>
            </a:lvl4pPr>
            <a:lvl5pPr>
              <a:defRPr sz="12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 3"/>
          <p:cNvSpPr>
            <a:spLocks noGrp="1"/>
          </p:cNvSpPr>
          <p:nvPr>
            <p:ph sz="half" idx="2"/>
          </p:nvPr>
        </p:nvSpPr>
        <p:spPr>
          <a:xfrm>
            <a:off x="5030391" y="693738"/>
            <a:ext cx="4758663" cy="5830887"/>
          </a:xfrm>
        </p:spPr>
        <p:txBody>
          <a:bodyPr/>
          <a:lstStyle>
            <a:lvl1pPr>
              <a:defRPr sz="2000"/>
            </a:lvl1pPr>
            <a:lvl2pPr>
              <a:defRPr sz="1800"/>
            </a:lvl2pPr>
            <a:lvl3pPr>
              <a:defRPr sz="1600"/>
            </a:lvl3pPr>
            <a:lvl4pPr>
              <a:defRPr sz="1400"/>
            </a:lvl4pPr>
            <a:lvl5pPr>
              <a:defRPr sz="12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Rectangle 4"/>
          <p:cNvSpPr>
            <a:spLocks noGrp="1" noChangeArrowheads="1"/>
          </p:cNvSpPr>
          <p:nvPr>
            <p:ph type="sldNum" sz="quarter" idx="10"/>
          </p:nvPr>
        </p:nvSpPr>
        <p:spPr>
          <a:ln/>
        </p:spPr>
        <p:txBody>
          <a:bodyPr/>
          <a:lstStyle>
            <a:lvl1pPr>
              <a:defRPr/>
            </a:lvl1pPr>
          </a:lstStyle>
          <a:p>
            <a:pPr>
              <a:defRPr/>
            </a:pPr>
            <a:fld id="{B6CF66BD-F2B5-4E57-A88C-F13A5A9583B6}"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401415470"/>
      </p:ext>
    </p:extLst>
  </p:cSld>
  <p:clrMapOvr>
    <a:masterClrMapping/>
  </p:clrMapOvr>
  <p:timing>
    <p:tnLst>
      <p:par>
        <p:cTn id="1" dur="indefinite" restart="never" nodeType="tmRoot"/>
      </p:par>
    </p:tnLst>
  </p:timing>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4" name="コンテンツ プレースホルダ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6" name="コンテンツ プレースホルダ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7" name="Rectangle 4"/>
          <p:cNvSpPr>
            <a:spLocks noGrp="1" noChangeArrowheads="1"/>
          </p:cNvSpPr>
          <p:nvPr>
            <p:ph type="sldNum" sz="quarter" idx="10"/>
          </p:nvPr>
        </p:nvSpPr>
        <p:spPr>
          <a:ln/>
        </p:spPr>
        <p:txBody>
          <a:bodyPr/>
          <a:lstStyle>
            <a:lvl1pPr>
              <a:defRPr/>
            </a:lvl1pPr>
          </a:lstStyle>
          <a:p>
            <a:pPr>
              <a:defRPr/>
            </a:pPr>
            <a:fld id="{ED96B01C-D72F-42B5-8B09-A6D287CD0464}"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60978496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Rectangle 4"/>
          <p:cNvSpPr>
            <a:spLocks noGrp="1" noChangeArrowheads="1"/>
          </p:cNvSpPr>
          <p:nvPr>
            <p:ph type="sldNum" sz="quarter" idx="10"/>
          </p:nvPr>
        </p:nvSpPr>
        <p:spPr>
          <a:ln/>
        </p:spPr>
        <p:txBody>
          <a:bodyPr/>
          <a:lstStyle>
            <a:lvl1pPr>
              <a:defRPr/>
            </a:lvl1pPr>
          </a:lstStyle>
          <a:p>
            <a:pPr>
              <a:defRPr/>
            </a:pPr>
            <a:fld id="{D63544A6-993F-4A56-92FA-EA303124D47F}"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316577449"/>
      </p:ext>
    </p:extLst>
  </p:cSld>
  <p:clrMapOvr>
    <a:masterClrMapping/>
  </p:clrMapOvr>
  <p:timing>
    <p:tnLst>
      <p:par>
        <p:cTn id="1" dur="indefinite" restart="never" nodeType="tmRoot"/>
      </p:par>
    </p:tnLst>
  </p:timing>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p:cNvSpPr>
            <a:spLocks noGrp="1" noChangeArrowheads="1"/>
          </p:cNvSpPr>
          <p:nvPr>
            <p:ph type="sldNum" sz="quarter" idx="10"/>
          </p:nvPr>
        </p:nvSpPr>
        <p:spPr>
          <a:ln/>
        </p:spPr>
        <p:txBody>
          <a:bodyPr/>
          <a:lstStyle>
            <a:lvl1pPr>
              <a:defRPr/>
            </a:lvl1pPr>
          </a:lstStyle>
          <a:p>
            <a:pPr>
              <a:defRPr/>
            </a:pPr>
            <a:fld id="{645E2F1A-B343-418D-8630-B20128272075}"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270045917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Rectangle 4"/>
          <p:cNvSpPr>
            <a:spLocks noGrp="1" noChangeArrowheads="1"/>
          </p:cNvSpPr>
          <p:nvPr>
            <p:ph type="sldNum" sz="quarter" idx="10"/>
          </p:nvPr>
        </p:nvSpPr>
        <p:spPr>
          <a:ln/>
        </p:spPr>
        <p:txBody>
          <a:bodyPr/>
          <a:lstStyle>
            <a:lvl1pPr>
              <a:defRPr/>
            </a:lvl1pPr>
          </a:lstStyle>
          <a:p>
            <a:pPr>
              <a:defRPr/>
            </a:pPr>
            <a:fld id="{F7CB6AC1-0A30-4B3D-84DE-F65B31CB6EDA}"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42672392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320515225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45" y="4800600"/>
            <a:ext cx="5943600" cy="566738"/>
          </a:xfrm>
        </p:spPr>
        <p:txBody>
          <a:bodyPr anchor="b"/>
          <a:lstStyle>
            <a:lvl1pPr algn="l">
              <a:defRPr sz="2000" b="1"/>
            </a:lvl1pPr>
          </a:lstStyle>
          <a:p>
            <a:r>
              <a:rPr lang="ja-JP" altLang="en-US" smtClean="0"/>
              <a:t>マスタ タイトルの書式設定</a:t>
            </a:r>
            <a:endParaRPr lang="ja-JP" altLang="en-US"/>
          </a:p>
        </p:txBody>
      </p:sp>
      <p:sp>
        <p:nvSpPr>
          <p:cNvPr id="3" name="図プレースホルダ 2"/>
          <p:cNvSpPr>
            <a:spLocks noGrp="1"/>
          </p:cNvSpPr>
          <p:nvPr>
            <p:ph type="pic" idx="1"/>
          </p:nvPr>
        </p:nvSpPr>
        <p:spPr>
          <a:xfrm>
            <a:off x="1941645"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smtClean="0"/>
          </a:p>
        </p:txBody>
      </p:sp>
      <p:sp>
        <p:nvSpPr>
          <p:cNvPr id="4" name="テキスト プレースホルダ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Rectangle 4"/>
          <p:cNvSpPr>
            <a:spLocks noGrp="1" noChangeArrowheads="1"/>
          </p:cNvSpPr>
          <p:nvPr>
            <p:ph type="sldNum" sz="quarter" idx="10"/>
          </p:nvPr>
        </p:nvSpPr>
        <p:spPr>
          <a:ln/>
        </p:spPr>
        <p:txBody>
          <a:bodyPr/>
          <a:lstStyle>
            <a:lvl1pPr>
              <a:defRPr/>
            </a:lvl1pPr>
          </a:lstStyle>
          <a:p>
            <a:pPr>
              <a:defRPr/>
            </a:pPr>
            <a:fld id="{7CC40806-1782-4799-826F-6446ED2890E9}"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2401181749"/>
      </p:ext>
    </p:extLst>
  </p:cSld>
  <p:clrMapOvr>
    <a:masterClrMapping/>
  </p:clrMapOvr>
  <p:timing>
    <p:tnLst>
      <p:par>
        <p:cTn id="1" dur="indefinite" restart="never" nodeType="tmRoot"/>
      </p:par>
    </p:tnLst>
  </p:timing>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Rectangle 4"/>
          <p:cNvSpPr>
            <a:spLocks noGrp="1" noChangeArrowheads="1"/>
          </p:cNvSpPr>
          <p:nvPr>
            <p:ph type="sldNum" sz="quarter" idx="10"/>
          </p:nvPr>
        </p:nvSpPr>
        <p:spPr>
          <a:ln/>
        </p:spPr>
        <p:txBody>
          <a:bodyPr/>
          <a:lstStyle>
            <a:lvl1pPr>
              <a:defRPr/>
            </a:lvl1pPr>
          </a:lstStyle>
          <a:p>
            <a:pPr>
              <a:defRPr/>
            </a:pPr>
            <a:fld id="{7A473C8C-F2E7-4521-928D-36D311E53817}"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677880299"/>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439819" y="-12700"/>
            <a:ext cx="2466181" cy="6394450"/>
          </a:xfrm>
        </p:spPr>
        <p:txBody>
          <a:bodyPr vert="eaVert"/>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a:xfrm>
            <a:off x="37836" y="-12700"/>
            <a:ext cx="7236883" cy="6394450"/>
          </a:xfrm>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Rectangle 4"/>
          <p:cNvSpPr>
            <a:spLocks noGrp="1" noChangeArrowheads="1"/>
          </p:cNvSpPr>
          <p:nvPr>
            <p:ph type="sldNum" sz="quarter" idx="10"/>
          </p:nvPr>
        </p:nvSpPr>
        <p:spPr>
          <a:ln/>
        </p:spPr>
        <p:txBody>
          <a:bodyPr/>
          <a:lstStyle>
            <a:lvl1pPr>
              <a:defRPr/>
            </a:lvl1pPr>
          </a:lstStyle>
          <a:p>
            <a:pPr>
              <a:defRPr/>
            </a:pPr>
            <a:fld id="{008718E9-E9E4-42F5-B148-96D367020930}"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1984943155"/>
      </p:ext>
    </p:extLst>
  </p:cSld>
  <p:clrMapOvr>
    <a:masterClrMapping/>
  </p:clrMapOvr>
  <p:timing>
    <p:tnLst>
      <p:par>
        <p:cTn id="1" dur="indefinite" restart="never" nodeType="tmRoot"/>
      </p:par>
    </p:tnLst>
  </p:timing>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タイトルと表">
    <p:spTree>
      <p:nvGrpSpPr>
        <p:cNvPr id="1" name=""/>
        <p:cNvGrpSpPr/>
        <p:nvPr/>
      </p:nvGrpSpPr>
      <p:grpSpPr>
        <a:xfrm>
          <a:off x="0" y="0"/>
          <a:ext cx="0" cy="0"/>
          <a:chOff x="0" y="0"/>
          <a:chExt cx="0" cy="0"/>
        </a:xfrm>
      </p:grpSpPr>
      <p:sp>
        <p:nvSpPr>
          <p:cNvPr id="2" name="タイトル 1"/>
          <p:cNvSpPr>
            <a:spLocks noGrp="1"/>
          </p:cNvSpPr>
          <p:nvPr>
            <p:ph type="title"/>
          </p:nvPr>
        </p:nvSpPr>
        <p:spPr>
          <a:xfrm>
            <a:off x="37836" y="-12700"/>
            <a:ext cx="9868165" cy="561975"/>
          </a:xfrm>
        </p:spPr>
        <p:txBody>
          <a:bodyPr/>
          <a:lstStyle/>
          <a:p>
            <a:r>
              <a:rPr lang="ja-JP" altLang="en-US" smtClean="0"/>
              <a:t>マスタ タイトルの書式設定</a:t>
            </a:r>
            <a:endParaRPr lang="ja-JP" altLang="en-US"/>
          </a:p>
        </p:txBody>
      </p:sp>
      <p:sp>
        <p:nvSpPr>
          <p:cNvPr id="3" name="表プレースホルダ 2"/>
          <p:cNvSpPr>
            <a:spLocks noGrp="1"/>
          </p:cNvSpPr>
          <p:nvPr>
            <p:ph type="tbl" idx="1"/>
          </p:nvPr>
        </p:nvSpPr>
        <p:spPr>
          <a:xfrm>
            <a:off x="37836" y="693738"/>
            <a:ext cx="9868165" cy="5688012"/>
          </a:xfrm>
        </p:spPr>
        <p:txBody>
          <a:bodyPr/>
          <a:lstStyle/>
          <a:p>
            <a:pPr lvl="0"/>
            <a:endParaRPr lang="ja-JP" altLang="en-US" noProof="0" smtClean="0"/>
          </a:p>
        </p:txBody>
      </p:sp>
      <p:sp>
        <p:nvSpPr>
          <p:cNvPr id="4" name="Rectangle 4"/>
          <p:cNvSpPr>
            <a:spLocks noGrp="1" noChangeArrowheads="1"/>
          </p:cNvSpPr>
          <p:nvPr>
            <p:ph type="sldNum" sz="quarter" idx="10"/>
          </p:nvPr>
        </p:nvSpPr>
        <p:spPr>
          <a:ln/>
        </p:spPr>
        <p:txBody>
          <a:bodyPr/>
          <a:lstStyle>
            <a:lvl1pPr>
              <a:defRPr/>
            </a:lvl1pPr>
          </a:lstStyle>
          <a:p>
            <a:pPr>
              <a:defRPr/>
            </a:pPr>
            <a:fld id="{66A4E449-93CF-4847-8F4B-804B6520B837}"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140430248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txAndTwoObj" preserve="1">
  <p:cSld name="タイトル、テキスト、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7836" y="1"/>
            <a:ext cx="9868165" cy="561975"/>
          </a:xfrm>
        </p:spPr>
        <p:txBody>
          <a:bodyPr/>
          <a:lstStyle/>
          <a:p>
            <a:r>
              <a:rPr lang="ja-JP" altLang="en-US" smtClean="0"/>
              <a:t>マスタ タイトルの書式設定</a:t>
            </a:r>
            <a:endParaRPr lang="ja-JP" altLang="en-US"/>
          </a:p>
        </p:txBody>
      </p:sp>
      <p:sp>
        <p:nvSpPr>
          <p:cNvPr id="3" name="テキスト プレースホルダ 2"/>
          <p:cNvSpPr>
            <a:spLocks noGrp="1"/>
          </p:cNvSpPr>
          <p:nvPr>
            <p:ph type="body" sz="half" idx="1"/>
          </p:nvPr>
        </p:nvSpPr>
        <p:spPr>
          <a:xfrm>
            <a:off x="37835" y="692151"/>
            <a:ext cx="4851533" cy="5688013"/>
          </a:xfrm>
        </p:spPr>
        <p:txBody>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 3"/>
          <p:cNvSpPr>
            <a:spLocks noGrp="1"/>
          </p:cNvSpPr>
          <p:nvPr>
            <p:ph sz="quarter" idx="2"/>
          </p:nvPr>
        </p:nvSpPr>
        <p:spPr>
          <a:xfrm>
            <a:off x="5054469" y="692151"/>
            <a:ext cx="4851532" cy="2767013"/>
          </a:xfrm>
        </p:spPr>
        <p:txBody>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コンテンツ プレースホルダ 4"/>
          <p:cNvSpPr>
            <a:spLocks noGrp="1"/>
          </p:cNvSpPr>
          <p:nvPr>
            <p:ph sz="quarter" idx="3"/>
          </p:nvPr>
        </p:nvSpPr>
        <p:spPr>
          <a:xfrm>
            <a:off x="5054469" y="3611563"/>
            <a:ext cx="4851532" cy="2768600"/>
          </a:xfrm>
        </p:spPr>
        <p:txBody>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6" name="Rectangle 4"/>
          <p:cNvSpPr>
            <a:spLocks noGrp="1" noChangeArrowheads="1"/>
          </p:cNvSpPr>
          <p:nvPr>
            <p:ph type="sldNum" sz="quarter" idx="10"/>
          </p:nvPr>
        </p:nvSpPr>
        <p:spPr>
          <a:ln/>
        </p:spPr>
        <p:txBody>
          <a:bodyPr/>
          <a:lstStyle>
            <a:lvl1pPr>
              <a:defRPr/>
            </a:lvl1pPr>
          </a:lstStyle>
          <a:p>
            <a:pPr>
              <a:defRPr/>
            </a:pPr>
            <a:fld id="{F386DE3E-41F4-4A9B-AEF8-691931E85E7B}"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17788534"/>
      </p:ext>
    </p:extLst>
  </p:cSld>
  <p:clrMapOvr>
    <a:masterClrMapping/>
  </p:clrMapOvr>
  <p:timing>
    <p:tnLst>
      <p:par>
        <p:cTn id="1" dur="indefinite" restart="never" nodeType="tmRoot"/>
      </p:par>
    </p:tnLst>
  </p:timing>
</p:sldLayout>
</file>

<file path=ppt/slideLayouts/slideLayout25.xml><?xml version="1.0" encoding="utf-8"?>
<p:sldLayout xmlns:a="http://schemas.openxmlformats.org/drawingml/2006/main" xmlns:r="http://schemas.openxmlformats.org/officeDocument/2006/relationships" xmlns:p="http://schemas.openxmlformats.org/presentationml/2006/main" type="objOnly" preserve="1">
  <p:cSld name="コンテンツ">
    <p:spTree>
      <p:nvGrpSpPr>
        <p:cNvPr id="1" name=""/>
        <p:cNvGrpSpPr/>
        <p:nvPr/>
      </p:nvGrpSpPr>
      <p:grpSpPr>
        <a:xfrm>
          <a:off x="0" y="0"/>
          <a:ext cx="0" cy="0"/>
          <a:chOff x="0" y="0"/>
          <a:chExt cx="0" cy="0"/>
        </a:xfrm>
      </p:grpSpPr>
      <p:sp>
        <p:nvSpPr>
          <p:cNvPr id="2" name="コンテンツ プレースホルダ 1"/>
          <p:cNvSpPr>
            <a:spLocks noGrp="1"/>
          </p:cNvSpPr>
          <p:nvPr>
            <p:ph/>
          </p:nvPr>
        </p:nvSpPr>
        <p:spPr>
          <a:xfrm>
            <a:off x="116946" y="620713"/>
            <a:ext cx="9672108" cy="5903912"/>
          </a:xfrm>
        </p:spPr>
        <p:txBody>
          <a:bodyPr/>
          <a:lstStyle>
            <a:lvl1pPr marL="0" indent="0">
              <a:buNone/>
              <a:defRPr/>
            </a:lvl1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3" name="Rectangle 4"/>
          <p:cNvSpPr>
            <a:spLocks noGrp="1" noChangeArrowheads="1"/>
          </p:cNvSpPr>
          <p:nvPr>
            <p:ph type="sldNum" sz="quarter" idx="10"/>
          </p:nvPr>
        </p:nvSpPr>
        <p:spPr>
          <a:ln/>
        </p:spPr>
        <p:txBody>
          <a:bodyPr/>
          <a:lstStyle>
            <a:lvl1pPr>
              <a:defRPr/>
            </a:lvl1pPr>
          </a:lstStyle>
          <a:p>
            <a:pPr>
              <a:defRPr/>
            </a:pPr>
            <a:fld id="{52647379-24AC-4C6E-9DA0-4CC1FDE60B4C}" type="slidenum">
              <a:rPr lang="en-US" altLang="ja-JP">
                <a:solidFill>
                  <a:srgbClr val="FFFFFF">
                    <a:lumMod val="85000"/>
                  </a:srgbClr>
                </a:solidFill>
              </a:rPr>
              <a:pPr>
                <a:defRPr/>
              </a:pPr>
              <a:t>‹#›</a:t>
            </a:fld>
            <a:endParaRPr lang="en-US" altLang="ja-JP" dirty="0">
              <a:solidFill>
                <a:srgbClr val="FFFFFF">
                  <a:lumMod val="85000"/>
                </a:srgbClr>
              </a:solidFill>
            </a:endParaRPr>
          </a:p>
        </p:txBody>
      </p:sp>
    </p:spTree>
    <p:extLst>
      <p:ext uri="{BB962C8B-B14F-4D97-AF65-F5344CB8AC3E}">
        <p14:creationId xmlns:p14="http://schemas.microsoft.com/office/powerpoint/2010/main" val="251136994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01"/>
            <a:ext cx="84201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108735748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495300" y="1600201"/>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5035550" y="1600201"/>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148176698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12570375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21851521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55894152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170306642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45" y="4800600"/>
            <a:ext cx="59436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941645"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DEF0F7AB-E1A3-4D3D-9813-69344C40C33D}" type="datetimeFigureOut">
              <a:rPr kumimoji="1" lang="ja-JP" altLang="en-US" smtClean="0"/>
              <a:t>2019/8/23</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88584668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slideLayout" Target="../slideLayouts/slideLayout24.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5" Type="http://schemas.openxmlformats.org/officeDocument/2006/relationships/theme" Target="../theme/theme2.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slideLayout" Target="../slideLayouts/slideLayout2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95300" y="1600201"/>
            <a:ext cx="89154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95300" y="6356351"/>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EF0F7AB-E1A3-4D3D-9813-69344C40C33D}" type="datetimeFigureOut">
              <a:rPr kumimoji="1" lang="ja-JP" altLang="en-US" smtClean="0"/>
              <a:t>2019/8/23</a:t>
            </a:fld>
            <a:endParaRPr kumimoji="1" lang="ja-JP" altLang="en-US"/>
          </a:p>
        </p:txBody>
      </p:sp>
      <p:sp>
        <p:nvSpPr>
          <p:cNvPr id="5" name="フッター プレースホルダー 4"/>
          <p:cNvSpPr>
            <a:spLocks noGrp="1"/>
          </p:cNvSpPr>
          <p:nvPr>
            <p:ph type="ftr" sz="quarter" idx="3"/>
          </p:nvPr>
        </p:nvSpPr>
        <p:spPr>
          <a:xfrm>
            <a:off x="3384550" y="6356351"/>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099300" y="6356351"/>
            <a:ext cx="2311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EB409FD-8338-4C2E-A4D8-D484672208DE}" type="slidenum">
              <a:rPr kumimoji="1" lang="ja-JP" altLang="en-US" smtClean="0"/>
              <a:t>‹#›</a:t>
            </a:fld>
            <a:endParaRPr kumimoji="1" lang="ja-JP" altLang="en-US"/>
          </a:p>
        </p:txBody>
      </p:sp>
    </p:spTree>
    <p:extLst>
      <p:ext uri="{BB962C8B-B14F-4D97-AF65-F5344CB8AC3E}">
        <p14:creationId xmlns:p14="http://schemas.microsoft.com/office/powerpoint/2010/main" val="304534723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33890" name="Line 2"/>
          <p:cNvSpPr>
            <a:spLocks noChangeShapeType="1"/>
          </p:cNvSpPr>
          <p:nvPr/>
        </p:nvSpPr>
        <p:spPr bwMode="auto">
          <a:xfrm>
            <a:off x="0" y="549275"/>
            <a:ext cx="9906000" cy="0"/>
          </a:xfrm>
          <a:prstGeom prst="line">
            <a:avLst/>
          </a:prstGeom>
          <a:noFill/>
          <a:ln w="50800" cmpd="dbl">
            <a:solidFill>
              <a:srgbClr val="0000FF"/>
            </a:solidFill>
            <a:round/>
            <a:headEnd/>
            <a:tailEnd/>
          </a:ln>
        </p:spPr>
        <p:txBody>
          <a:bodyPr wrap="none" anchor="ctr"/>
          <a:lstStyle/>
          <a:p>
            <a:pPr fontAlgn="base">
              <a:spcBef>
                <a:spcPct val="0"/>
              </a:spcBef>
              <a:spcAft>
                <a:spcPct val="0"/>
              </a:spcAft>
              <a:defRPr/>
            </a:pPr>
            <a:endParaRPr lang="ja-JP" altLang="en-US">
              <a:solidFill>
                <a:srgbClr val="000000"/>
              </a:solidFill>
              <a:latin typeface="Arial" charset="0"/>
            </a:endParaRPr>
          </a:p>
        </p:txBody>
      </p:sp>
      <p:sp>
        <p:nvSpPr>
          <p:cNvPr id="933891" name="Rectangle 3"/>
          <p:cNvSpPr>
            <a:spLocks noChangeArrowheads="1"/>
          </p:cNvSpPr>
          <p:nvPr/>
        </p:nvSpPr>
        <p:spPr bwMode="auto">
          <a:xfrm>
            <a:off x="0" y="6540501"/>
            <a:ext cx="9906000" cy="333375"/>
          </a:xfrm>
          <a:prstGeom prst="rect">
            <a:avLst/>
          </a:prstGeom>
          <a:solidFill>
            <a:srgbClr val="0000FF"/>
          </a:solidFill>
          <a:ln w="9525">
            <a:noFill/>
            <a:miter lim="800000"/>
            <a:headEnd/>
            <a:tailEnd/>
          </a:ln>
        </p:spPr>
        <p:txBody>
          <a:bodyPr wrap="none" anchor="ctr"/>
          <a:lstStyle/>
          <a:p>
            <a:pPr algn="ctr" fontAlgn="base">
              <a:spcBef>
                <a:spcPct val="0"/>
              </a:spcBef>
              <a:spcAft>
                <a:spcPct val="0"/>
              </a:spcAft>
              <a:defRPr/>
            </a:pPr>
            <a:endParaRPr lang="ja-JP" altLang="en-US">
              <a:solidFill>
                <a:srgbClr val="000000"/>
              </a:solidFill>
              <a:latin typeface="Arial" charset="0"/>
            </a:endParaRPr>
          </a:p>
        </p:txBody>
      </p:sp>
      <p:sp>
        <p:nvSpPr>
          <p:cNvPr id="933892" name="Rectangle 4"/>
          <p:cNvSpPr>
            <a:spLocks noGrp="1" noChangeArrowheads="1"/>
          </p:cNvSpPr>
          <p:nvPr>
            <p:ph type="sldNum" sz="quarter" idx="4"/>
          </p:nvPr>
        </p:nvSpPr>
        <p:spPr bwMode="auto">
          <a:xfrm>
            <a:off x="7613518" y="6562725"/>
            <a:ext cx="23114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600" b="1">
                <a:solidFill>
                  <a:schemeClr val="bg1">
                    <a:lumMod val="85000"/>
                  </a:schemeClr>
                </a:solidFill>
                <a:latin typeface="Verdana" pitchFamily="34" charset="0"/>
                <a:ea typeface="ＭＳ Ｐゴシック" pitchFamily="50" charset="-128"/>
              </a:defRPr>
            </a:lvl1pPr>
          </a:lstStyle>
          <a:p>
            <a:pPr fontAlgn="base">
              <a:spcBef>
                <a:spcPct val="0"/>
              </a:spcBef>
              <a:spcAft>
                <a:spcPct val="0"/>
              </a:spcAft>
              <a:defRPr/>
            </a:pPr>
            <a:fld id="{7EC0B4E4-23A0-4D34-A647-7DC6AD0B3F5D}" type="slidenum">
              <a:rPr lang="en-US" altLang="ja-JP">
                <a:solidFill>
                  <a:srgbClr val="FFFFFF">
                    <a:lumMod val="85000"/>
                  </a:srgbClr>
                </a:solidFill>
              </a:rPr>
              <a:pPr fontAlgn="base">
                <a:spcBef>
                  <a:spcPct val="0"/>
                </a:spcBef>
                <a:spcAft>
                  <a:spcPct val="0"/>
                </a:spcAft>
                <a:defRPr/>
              </a:pPr>
              <a:t>‹#›</a:t>
            </a:fld>
            <a:endParaRPr lang="en-US" altLang="ja-JP" dirty="0">
              <a:solidFill>
                <a:srgbClr val="FFFFFF">
                  <a:lumMod val="85000"/>
                </a:srgbClr>
              </a:solidFill>
            </a:endParaRPr>
          </a:p>
        </p:txBody>
      </p:sp>
      <p:sp>
        <p:nvSpPr>
          <p:cNvPr id="1029" name="Rectangle 6"/>
          <p:cNvSpPr>
            <a:spLocks noGrp="1" noChangeArrowheads="1"/>
          </p:cNvSpPr>
          <p:nvPr>
            <p:ph type="body" idx="1"/>
          </p:nvPr>
        </p:nvSpPr>
        <p:spPr bwMode="auto">
          <a:xfrm>
            <a:off x="116946" y="618085"/>
            <a:ext cx="9672108" cy="590654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p>
        </p:txBody>
      </p:sp>
      <p:sp>
        <p:nvSpPr>
          <p:cNvPr id="1030" name="Rectangle 7"/>
          <p:cNvSpPr>
            <a:spLocks noGrp="1" noChangeArrowheads="1"/>
          </p:cNvSpPr>
          <p:nvPr>
            <p:ph type="title"/>
          </p:nvPr>
        </p:nvSpPr>
        <p:spPr bwMode="auto">
          <a:xfrm>
            <a:off x="116946" y="1"/>
            <a:ext cx="9672108" cy="561975"/>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ja-JP" altLang="en-US" smtClean="0"/>
              <a:t>マスタ タイトルの書式設定</a:t>
            </a:r>
          </a:p>
        </p:txBody>
      </p:sp>
      <p:sp>
        <p:nvSpPr>
          <p:cNvPr id="8" name="Text Box 4"/>
          <p:cNvSpPr txBox="1">
            <a:spLocks noChangeArrowheads="1"/>
          </p:cNvSpPr>
          <p:nvPr/>
        </p:nvSpPr>
        <p:spPr bwMode="auto">
          <a:xfrm>
            <a:off x="0" y="6569075"/>
            <a:ext cx="6163733" cy="274638"/>
          </a:xfrm>
          <a:prstGeom prst="rect">
            <a:avLst/>
          </a:prstGeom>
          <a:noFill/>
          <a:ln w="9525">
            <a:noFill/>
            <a:miter lim="800000"/>
            <a:headEnd/>
            <a:tailEnd/>
          </a:ln>
          <a:effectLst/>
        </p:spPr>
        <p:txBody>
          <a:bodyPr>
            <a:spAutoFit/>
          </a:bodyPr>
          <a:lstStyle/>
          <a:p>
            <a:pPr fontAlgn="base">
              <a:spcBef>
                <a:spcPct val="50000"/>
              </a:spcBef>
              <a:spcAft>
                <a:spcPct val="0"/>
              </a:spcAft>
              <a:defRPr/>
            </a:pPr>
            <a:r>
              <a:rPr lang="ja-JP" altLang="en-US" sz="1200" dirty="0" smtClean="0">
                <a:solidFill>
                  <a:srgbClr val="FFFFFF">
                    <a:lumMod val="85000"/>
                  </a:srgbClr>
                </a:solidFill>
                <a:latin typeface="HGｺﾞｼｯｸE" pitchFamily="49" charset="-128"/>
                <a:ea typeface="HGｺﾞｼｯｸE" pitchFamily="49" charset="-128"/>
              </a:rPr>
              <a:t>東京大学廣井研究室、</a:t>
            </a:r>
            <a:r>
              <a:rPr lang="en-US" altLang="ja-JP" sz="1200" dirty="0" smtClean="0">
                <a:solidFill>
                  <a:srgbClr val="FFFFFF">
                    <a:lumMod val="85000"/>
                  </a:srgbClr>
                </a:solidFill>
                <a:latin typeface="HGｺﾞｼｯｸE" pitchFamily="49" charset="-128"/>
                <a:ea typeface="HGｺﾞｼｯｸE" pitchFamily="49" charset="-128"/>
              </a:rPr>
              <a:t>SOMPO-RM</a:t>
            </a:r>
            <a:endParaRPr lang="ja-JP" altLang="en-US" sz="1200" dirty="0">
              <a:solidFill>
                <a:srgbClr val="FFFFFF">
                  <a:lumMod val="85000"/>
                </a:srgbClr>
              </a:solidFill>
              <a:latin typeface="HGｺﾞｼｯｸE" pitchFamily="49" charset="-128"/>
              <a:ea typeface="HGｺﾞｼｯｸE" pitchFamily="49" charset="-128"/>
            </a:endParaRPr>
          </a:p>
        </p:txBody>
      </p:sp>
    </p:spTree>
    <p:extLst>
      <p:ext uri="{BB962C8B-B14F-4D97-AF65-F5344CB8AC3E}">
        <p14:creationId xmlns:p14="http://schemas.microsoft.com/office/powerpoint/2010/main" val="405831760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Lst>
  <p:timing>
    <p:tnLst>
      <p:par>
        <p:cTn id="1" dur="indefinite" restart="never" nodeType="tmRoot"/>
      </p:par>
    </p:tnLst>
  </p:timing>
  <p:hf hdr="0" ftr="0" dt="0"/>
  <p:txStyles>
    <p:titleStyle>
      <a:lvl1pPr algn="l" rtl="0" eaLnBrk="0" fontAlgn="base" hangingPunct="0">
        <a:spcBef>
          <a:spcPct val="0"/>
        </a:spcBef>
        <a:spcAft>
          <a:spcPct val="0"/>
        </a:spcAft>
        <a:defRPr kumimoji="1" sz="2800">
          <a:solidFill>
            <a:schemeClr val="tx2"/>
          </a:solidFill>
          <a:latin typeface="+mj-lt"/>
          <a:ea typeface="+mj-ea"/>
          <a:cs typeface="+mj-cs"/>
        </a:defRPr>
      </a:lvl1pPr>
      <a:lvl2pPr algn="l" rtl="0" eaLnBrk="0" fontAlgn="base" hangingPunct="0">
        <a:spcBef>
          <a:spcPct val="0"/>
        </a:spcBef>
        <a:spcAft>
          <a:spcPct val="0"/>
        </a:spcAft>
        <a:defRPr kumimoji="1" sz="2800">
          <a:solidFill>
            <a:schemeClr val="tx2"/>
          </a:solidFill>
          <a:latin typeface="HGPｺﾞｼｯｸE" pitchFamily="50" charset="-128"/>
          <a:ea typeface="HGPｺﾞｼｯｸE" pitchFamily="50" charset="-128"/>
        </a:defRPr>
      </a:lvl2pPr>
      <a:lvl3pPr algn="l" rtl="0" eaLnBrk="0" fontAlgn="base" hangingPunct="0">
        <a:spcBef>
          <a:spcPct val="0"/>
        </a:spcBef>
        <a:spcAft>
          <a:spcPct val="0"/>
        </a:spcAft>
        <a:defRPr kumimoji="1" sz="2800">
          <a:solidFill>
            <a:schemeClr val="tx2"/>
          </a:solidFill>
          <a:latin typeface="HGPｺﾞｼｯｸE" pitchFamily="50" charset="-128"/>
          <a:ea typeface="HGPｺﾞｼｯｸE" pitchFamily="50" charset="-128"/>
        </a:defRPr>
      </a:lvl3pPr>
      <a:lvl4pPr algn="l" rtl="0" eaLnBrk="0" fontAlgn="base" hangingPunct="0">
        <a:spcBef>
          <a:spcPct val="0"/>
        </a:spcBef>
        <a:spcAft>
          <a:spcPct val="0"/>
        </a:spcAft>
        <a:defRPr kumimoji="1" sz="2800">
          <a:solidFill>
            <a:schemeClr val="tx2"/>
          </a:solidFill>
          <a:latin typeface="HGPｺﾞｼｯｸE" pitchFamily="50" charset="-128"/>
          <a:ea typeface="HGPｺﾞｼｯｸE" pitchFamily="50" charset="-128"/>
        </a:defRPr>
      </a:lvl4pPr>
      <a:lvl5pPr algn="l" rtl="0" eaLnBrk="0" fontAlgn="base" hangingPunct="0">
        <a:spcBef>
          <a:spcPct val="0"/>
        </a:spcBef>
        <a:spcAft>
          <a:spcPct val="0"/>
        </a:spcAft>
        <a:defRPr kumimoji="1" sz="2800">
          <a:solidFill>
            <a:schemeClr val="tx2"/>
          </a:solidFill>
          <a:latin typeface="HGPｺﾞｼｯｸE" pitchFamily="50" charset="-128"/>
          <a:ea typeface="HGPｺﾞｼｯｸE" pitchFamily="50" charset="-128"/>
        </a:defRPr>
      </a:lvl5pPr>
      <a:lvl6pPr marL="457200" algn="l" rtl="0" fontAlgn="base">
        <a:spcBef>
          <a:spcPct val="0"/>
        </a:spcBef>
        <a:spcAft>
          <a:spcPct val="0"/>
        </a:spcAft>
        <a:defRPr kumimoji="1" sz="2800">
          <a:solidFill>
            <a:schemeClr val="tx2"/>
          </a:solidFill>
          <a:latin typeface="HGPｺﾞｼｯｸE" pitchFamily="50" charset="-128"/>
          <a:ea typeface="HGPｺﾞｼｯｸE" pitchFamily="50" charset="-128"/>
        </a:defRPr>
      </a:lvl6pPr>
      <a:lvl7pPr marL="914400" algn="l" rtl="0" fontAlgn="base">
        <a:spcBef>
          <a:spcPct val="0"/>
        </a:spcBef>
        <a:spcAft>
          <a:spcPct val="0"/>
        </a:spcAft>
        <a:defRPr kumimoji="1" sz="2800">
          <a:solidFill>
            <a:schemeClr val="tx2"/>
          </a:solidFill>
          <a:latin typeface="HGPｺﾞｼｯｸE" pitchFamily="50" charset="-128"/>
          <a:ea typeface="HGPｺﾞｼｯｸE" pitchFamily="50" charset="-128"/>
        </a:defRPr>
      </a:lvl7pPr>
      <a:lvl8pPr marL="1371600" algn="l" rtl="0" fontAlgn="base">
        <a:spcBef>
          <a:spcPct val="0"/>
        </a:spcBef>
        <a:spcAft>
          <a:spcPct val="0"/>
        </a:spcAft>
        <a:defRPr kumimoji="1" sz="2800">
          <a:solidFill>
            <a:schemeClr val="tx2"/>
          </a:solidFill>
          <a:latin typeface="HGPｺﾞｼｯｸE" pitchFamily="50" charset="-128"/>
          <a:ea typeface="HGPｺﾞｼｯｸE" pitchFamily="50" charset="-128"/>
        </a:defRPr>
      </a:lvl8pPr>
      <a:lvl9pPr marL="1828800" algn="l" rtl="0" fontAlgn="base">
        <a:spcBef>
          <a:spcPct val="0"/>
        </a:spcBef>
        <a:spcAft>
          <a:spcPct val="0"/>
        </a:spcAft>
        <a:defRPr kumimoji="1" sz="2800">
          <a:solidFill>
            <a:schemeClr val="tx2"/>
          </a:solidFill>
          <a:latin typeface="HGPｺﾞｼｯｸE" pitchFamily="50" charset="-128"/>
          <a:ea typeface="HGPｺﾞｼｯｸE" pitchFamily="50" charset="-128"/>
        </a:defRPr>
      </a:lvl9pPr>
    </p:titleStyle>
    <p:bodyStyle>
      <a:lvl1pPr marL="342900" indent="-342900" algn="l" rtl="0" eaLnBrk="0" fontAlgn="base" hangingPunct="0">
        <a:spcBef>
          <a:spcPct val="20000"/>
        </a:spcBef>
        <a:spcAft>
          <a:spcPct val="0"/>
        </a:spcAft>
        <a:buChar char="•"/>
        <a:defRPr kumimoji="1" sz="2400">
          <a:solidFill>
            <a:schemeClr val="tx1"/>
          </a:solidFill>
          <a:latin typeface="HGPｺﾞｼｯｸE" panose="020B0900000000000000" pitchFamily="50" charset="-128"/>
          <a:ea typeface="HGPｺﾞｼｯｸE" panose="020B0900000000000000" pitchFamily="50" charset="-128"/>
          <a:cs typeface="+mn-cs"/>
        </a:defRPr>
      </a:lvl1pPr>
      <a:lvl2pPr marL="742950" indent="-285750" algn="l" rtl="0" eaLnBrk="0" fontAlgn="base" hangingPunct="0">
        <a:spcBef>
          <a:spcPct val="20000"/>
        </a:spcBef>
        <a:spcAft>
          <a:spcPct val="0"/>
        </a:spcAft>
        <a:buChar char="–"/>
        <a:defRPr kumimoji="1" sz="2000">
          <a:solidFill>
            <a:schemeClr val="tx1"/>
          </a:solidFill>
          <a:latin typeface="HGPｺﾞｼｯｸM" panose="020B0600000000000000" pitchFamily="50" charset="-128"/>
          <a:ea typeface="HGPｺﾞｼｯｸM" panose="020B0600000000000000" pitchFamily="50" charset="-128"/>
        </a:defRPr>
      </a:lvl2pPr>
      <a:lvl3pPr marL="1143000" indent="-228600" algn="l" rtl="0" eaLnBrk="0" fontAlgn="base" hangingPunct="0">
        <a:spcBef>
          <a:spcPct val="20000"/>
        </a:spcBef>
        <a:spcAft>
          <a:spcPct val="0"/>
        </a:spcAft>
        <a:buChar char="•"/>
        <a:defRPr kumimoji="1" sz="1800">
          <a:solidFill>
            <a:schemeClr val="tx1"/>
          </a:solidFill>
          <a:latin typeface="HGPｺﾞｼｯｸM" pitchFamily="50" charset="-128"/>
          <a:ea typeface="HGPｺﾞｼｯｸM" pitchFamily="50" charset="-128"/>
        </a:defRPr>
      </a:lvl3pPr>
      <a:lvl4pPr marL="1600200" indent="-228600" algn="l" rtl="0" eaLnBrk="0" fontAlgn="base" hangingPunct="0">
        <a:spcBef>
          <a:spcPct val="20000"/>
        </a:spcBef>
        <a:spcAft>
          <a:spcPct val="0"/>
        </a:spcAft>
        <a:buChar char="–"/>
        <a:defRPr kumimoji="1" sz="1600">
          <a:solidFill>
            <a:schemeClr val="tx1"/>
          </a:solidFill>
          <a:latin typeface="HGPｺﾞｼｯｸM" pitchFamily="50" charset="-128"/>
          <a:ea typeface="HGPｺﾞｼｯｸM" pitchFamily="50" charset="-128"/>
        </a:defRPr>
      </a:lvl4pPr>
      <a:lvl5pPr marL="2057400" indent="-228600" algn="l" rtl="0" eaLnBrk="0" fontAlgn="base" hangingPunct="0">
        <a:spcBef>
          <a:spcPct val="20000"/>
        </a:spcBef>
        <a:spcAft>
          <a:spcPct val="0"/>
        </a:spcAft>
        <a:buChar char="»"/>
        <a:defRPr kumimoji="1" sz="1400">
          <a:solidFill>
            <a:schemeClr val="tx1"/>
          </a:solidFill>
          <a:latin typeface="HGPｺﾞｼｯｸM" pitchFamily="50" charset="-128"/>
          <a:ea typeface="HGPｺﾞｼｯｸM" pitchFamily="50" charset="-128"/>
        </a:defRPr>
      </a:lvl5pPr>
      <a:lvl6pPr marL="2514600" indent="-228600" algn="l" rtl="0" fontAlgn="base">
        <a:spcBef>
          <a:spcPct val="20000"/>
        </a:spcBef>
        <a:spcAft>
          <a:spcPct val="0"/>
        </a:spcAft>
        <a:buChar char="»"/>
        <a:defRPr kumimoji="1" sz="2000">
          <a:solidFill>
            <a:schemeClr val="tx1"/>
          </a:solidFill>
          <a:latin typeface="HGPｺﾞｼｯｸM" pitchFamily="50" charset="-128"/>
          <a:ea typeface="HGPｺﾞｼｯｸM" pitchFamily="50" charset="-128"/>
        </a:defRPr>
      </a:lvl6pPr>
      <a:lvl7pPr marL="2971800" indent="-228600" algn="l" rtl="0" fontAlgn="base">
        <a:spcBef>
          <a:spcPct val="20000"/>
        </a:spcBef>
        <a:spcAft>
          <a:spcPct val="0"/>
        </a:spcAft>
        <a:buChar char="»"/>
        <a:defRPr kumimoji="1" sz="2000">
          <a:solidFill>
            <a:schemeClr val="tx1"/>
          </a:solidFill>
          <a:latin typeface="HGPｺﾞｼｯｸM" pitchFamily="50" charset="-128"/>
          <a:ea typeface="HGPｺﾞｼｯｸM" pitchFamily="50" charset="-128"/>
        </a:defRPr>
      </a:lvl7pPr>
      <a:lvl8pPr marL="3429000" indent="-228600" algn="l" rtl="0" fontAlgn="base">
        <a:spcBef>
          <a:spcPct val="20000"/>
        </a:spcBef>
        <a:spcAft>
          <a:spcPct val="0"/>
        </a:spcAft>
        <a:buChar char="»"/>
        <a:defRPr kumimoji="1" sz="2000">
          <a:solidFill>
            <a:schemeClr val="tx1"/>
          </a:solidFill>
          <a:latin typeface="HGPｺﾞｼｯｸM" pitchFamily="50" charset="-128"/>
          <a:ea typeface="HGPｺﾞｼｯｸM" pitchFamily="50" charset="-128"/>
        </a:defRPr>
      </a:lvl8pPr>
      <a:lvl9pPr marL="3886200" indent="-228600" algn="l" rtl="0" fontAlgn="base">
        <a:spcBef>
          <a:spcPct val="20000"/>
        </a:spcBef>
        <a:spcAft>
          <a:spcPct val="0"/>
        </a:spcAft>
        <a:buChar char="»"/>
        <a:defRPr kumimoji="1" sz="2000">
          <a:solidFill>
            <a:schemeClr val="tx1"/>
          </a:solidFill>
          <a:latin typeface="HGPｺﾞｼｯｸM" pitchFamily="50" charset="-128"/>
          <a:ea typeface="HGPｺﾞｼｯｸM" pitchFamily="50" charset="-128"/>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0"/>
          </p:nvPr>
        </p:nvSpPr>
        <p:spPr/>
        <p:txBody>
          <a:bodyPr/>
          <a:lstStyle/>
          <a:p>
            <a:pPr>
              <a:defRPr/>
            </a:pPr>
            <a:fld id="{E19F472C-D9C7-4D72-B04B-B127C01FB69D}" type="slidenum">
              <a:rPr lang="ja-JP" altLang="en-US" smtClean="0">
                <a:solidFill>
                  <a:srgbClr val="FFFFFF">
                    <a:lumMod val="85000"/>
                  </a:srgbClr>
                </a:solidFill>
              </a:rPr>
              <a:pPr>
                <a:defRPr/>
              </a:pPr>
              <a:t>1</a:t>
            </a:fld>
            <a:endParaRPr lang="ja-JP" altLang="en-US">
              <a:solidFill>
                <a:srgbClr val="FFFFFF">
                  <a:lumMod val="85000"/>
                </a:srgbClr>
              </a:solidFill>
            </a:endParaRPr>
          </a:p>
        </p:txBody>
      </p:sp>
      <p:sp>
        <p:nvSpPr>
          <p:cNvPr id="5" name="角丸四角形 4"/>
          <p:cNvSpPr/>
          <p:nvPr/>
        </p:nvSpPr>
        <p:spPr>
          <a:xfrm>
            <a:off x="1640632" y="2204864"/>
            <a:ext cx="6912768" cy="2664296"/>
          </a:xfrm>
          <a:prstGeom prst="roundRect">
            <a:avLst>
              <a:gd name="adj" fmla="val 3968"/>
            </a:avLst>
          </a:prstGeom>
          <a:solidFill>
            <a:schemeClr val="bg1"/>
          </a:solidFill>
          <a:ln w="19050">
            <a:solidFill>
              <a:schemeClr val="tx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eaLnBrk="1" hangingPunct="1">
              <a:lnSpc>
                <a:spcPct val="150000"/>
              </a:lnSpc>
            </a:pPr>
            <a:r>
              <a:rPr lang="en-US" altLang="ja-JP" sz="24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KUG</a:t>
            </a:r>
            <a:r>
              <a:rPr lang="ja-JP" altLang="en-US" sz="24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（企業内滞留版）資料集</a:t>
            </a:r>
            <a:endParaRPr lang="en-US" altLang="ja-JP" sz="240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pPr lvl="1">
              <a:lnSpc>
                <a:spcPct val="150000"/>
              </a:lnSpc>
            </a:pPr>
            <a:r>
              <a:rPr lang="ja-JP" altLang="en-US" sz="2000" kern="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資料１．事業内待機／帰宅判断の考え方</a:t>
            </a:r>
            <a:endParaRPr lang="en-US" altLang="ja-JP" sz="2000" kern="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pPr lvl="1">
              <a:lnSpc>
                <a:spcPct val="150000"/>
              </a:lnSpc>
            </a:pPr>
            <a:r>
              <a:rPr lang="ja-JP" altLang="en-US" sz="2000" kern="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資料２．帰宅希望者用 「</a:t>
            </a:r>
            <a:r>
              <a:rPr lang="ja-JP" altLang="en-US" sz="20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確認書</a:t>
            </a:r>
            <a:r>
              <a:rPr lang="ja-JP" altLang="en-US" sz="2000" kern="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20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例</a:t>
            </a:r>
            <a:r>
              <a:rPr lang="ja-JP" altLang="en-US" sz="2000" kern="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a:t>
            </a:r>
            <a:endParaRPr lang="en-US" altLang="ja-JP" sz="2000" kern="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pPr marL="1431925" lvl="1" indent="-974725">
              <a:lnSpc>
                <a:spcPct val="150000"/>
              </a:lnSpc>
            </a:pPr>
            <a:r>
              <a:rPr lang="ja-JP" altLang="en-US" sz="2000" kern="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資料３．イベント対応</a:t>
            </a:r>
            <a:r>
              <a:rPr lang="ja-JP" altLang="en-US" sz="2000" kern="0" dirty="0" smtClean="0">
                <a:solidFill>
                  <a:schemeClr val="tx1"/>
                </a:solidFill>
                <a:latin typeface="Meiryo UI" panose="020B0604030504040204" pitchFamily="50" charset="-128"/>
                <a:ea typeface="Meiryo UI" panose="020B0604030504040204" pitchFamily="50" charset="-128"/>
                <a:cs typeface="Meiryo UI" panose="020B0604030504040204" pitchFamily="50" charset="-128"/>
              </a:rPr>
              <a:t>ヒント集</a:t>
            </a:r>
            <a:r>
              <a:rPr lang="ja-JP" altLang="en-US" b="1" kern="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（イベント内容は、標準版となっています。京都版に置き換えて参考にしてください。）</a:t>
            </a:r>
            <a:endParaRPr lang="ja-JP" altLang="en-US" b="1" kern="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p:cNvSpPr/>
          <p:nvPr/>
        </p:nvSpPr>
        <p:spPr>
          <a:xfrm>
            <a:off x="31895" y="102621"/>
            <a:ext cx="9034468" cy="461665"/>
          </a:xfrm>
          <a:prstGeom prst="rect">
            <a:avLst/>
          </a:prstGeom>
        </p:spPr>
        <p:txBody>
          <a:bodyPr wrap="square">
            <a:spAutoFit/>
          </a:bodyPr>
          <a:lstStyle/>
          <a:p>
            <a:pPr marL="0" lvl="1"/>
            <a:r>
              <a:rPr lang="en-US" altLang="ja-JP" sz="2400" b="1" dirty="0" smtClean="0">
                <a:latin typeface="Meiryo UI" panose="020B0604030504040204" pitchFamily="50" charset="-128"/>
                <a:ea typeface="Meiryo UI" panose="020B0604030504040204" pitchFamily="50" charset="-128"/>
                <a:cs typeface="Meiryo UI" panose="020B0604030504040204" pitchFamily="50" charset="-128"/>
              </a:rPr>
              <a:t>KUG</a:t>
            </a:r>
            <a:r>
              <a:rPr lang="ja-JP" altLang="en-US" sz="2400" b="1" dirty="0">
                <a:latin typeface="Meiryo UI" panose="020B0604030504040204" pitchFamily="50" charset="-128"/>
                <a:ea typeface="Meiryo UI" panose="020B0604030504040204" pitchFamily="50" charset="-128"/>
                <a:cs typeface="Meiryo UI" panose="020B0604030504040204" pitchFamily="50" charset="-128"/>
              </a:rPr>
              <a:t>（企業内滞留版）</a:t>
            </a:r>
            <a:r>
              <a:rPr lang="ja-JP" altLang="en-US" sz="2400" b="1" dirty="0" smtClean="0">
                <a:latin typeface="Meiryo UI" panose="020B0604030504040204" pitchFamily="50" charset="-128"/>
                <a:ea typeface="Meiryo UI" panose="020B0604030504040204" pitchFamily="50" charset="-128"/>
                <a:cs typeface="Meiryo UI" panose="020B0604030504040204" pitchFamily="50" charset="-128"/>
              </a:rPr>
              <a:t>資料集</a:t>
            </a:r>
            <a:endParaRPr lang="en-US" altLang="ja-JP" sz="2400" b="1"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16952519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角丸四角形 81"/>
          <p:cNvSpPr/>
          <p:nvPr/>
        </p:nvSpPr>
        <p:spPr>
          <a:xfrm>
            <a:off x="26936" y="546284"/>
            <a:ext cx="4494015" cy="1201230"/>
          </a:xfrm>
          <a:prstGeom prst="roundRect">
            <a:avLst>
              <a:gd name="adj" fmla="val 11919"/>
            </a:avLst>
          </a:prstGeom>
          <a:solidFill>
            <a:schemeClr val="accent1">
              <a:lumMod val="40000"/>
              <a:lumOff val="60000"/>
            </a:schemeClr>
          </a:solidFill>
          <a:ln>
            <a:noFill/>
          </a:ln>
        </p:spPr>
        <p:style>
          <a:lnRef idx="1">
            <a:schemeClr val="dk1"/>
          </a:lnRef>
          <a:fillRef idx="2">
            <a:schemeClr val="dk1"/>
          </a:fillRef>
          <a:effectRef idx="1">
            <a:schemeClr val="dk1"/>
          </a:effectRef>
          <a:fontRef idx="minor">
            <a:schemeClr val="dk1"/>
          </a:fontRef>
        </p:style>
        <p:txBody>
          <a:bodyPr lIns="36000" tIns="396000" rIns="36000" bIns="36000"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defRPr/>
            </a:pPr>
            <a:endParaRPr lang="ja-JP" altLang="en-US" sz="1800" b="1" kern="0" dirty="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43" name="角丸四角形 142"/>
          <p:cNvSpPr/>
          <p:nvPr/>
        </p:nvSpPr>
        <p:spPr>
          <a:xfrm>
            <a:off x="4852480" y="1"/>
            <a:ext cx="5053520" cy="6858000"/>
          </a:xfrm>
          <a:prstGeom prst="roundRect">
            <a:avLst>
              <a:gd name="adj" fmla="val 3789"/>
            </a:avLst>
          </a:prstGeom>
          <a:solidFill>
            <a:srgbClr val="FFEBFF"/>
          </a:solidFill>
          <a:ln>
            <a:noFill/>
          </a:ln>
        </p:spPr>
        <p:style>
          <a:lnRef idx="1">
            <a:schemeClr val="dk1"/>
          </a:lnRef>
          <a:fillRef idx="2">
            <a:schemeClr val="dk1"/>
          </a:fillRef>
          <a:effectRef idx="1">
            <a:schemeClr val="dk1"/>
          </a:effectRef>
          <a:fontRef idx="minor">
            <a:schemeClr val="dk1"/>
          </a:fontRef>
        </p:style>
        <p:txBody>
          <a:bodyPr lIns="36000" tIns="396000" rIns="36000" bIns="36000"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defRPr/>
            </a:pPr>
            <a:endParaRPr lang="ja-JP" altLang="en-US" sz="1800" b="1" kern="0" dirty="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68" name="角丸四角形 67"/>
          <p:cNvSpPr/>
          <p:nvPr/>
        </p:nvSpPr>
        <p:spPr>
          <a:xfrm>
            <a:off x="26936" y="1808106"/>
            <a:ext cx="4494016" cy="5049893"/>
          </a:xfrm>
          <a:prstGeom prst="roundRect">
            <a:avLst>
              <a:gd name="adj" fmla="val 3789"/>
            </a:avLst>
          </a:prstGeom>
          <a:solidFill>
            <a:schemeClr val="accent5">
              <a:lumMod val="20000"/>
              <a:lumOff val="80000"/>
            </a:schemeClr>
          </a:solidFill>
          <a:ln>
            <a:noFill/>
          </a:ln>
        </p:spPr>
        <p:style>
          <a:lnRef idx="1">
            <a:schemeClr val="dk1"/>
          </a:lnRef>
          <a:fillRef idx="2">
            <a:schemeClr val="dk1"/>
          </a:fillRef>
          <a:effectRef idx="1">
            <a:schemeClr val="dk1"/>
          </a:effectRef>
          <a:fontRef idx="minor">
            <a:schemeClr val="dk1"/>
          </a:fontRef>
        </p:style>
        <p:txBody>
          <a:bodyPr lIns="36000" tIns="396000" rIns="36000" bIns="36000"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defRPr/>
            </a:pPr>
            <a:endParaRPr lang="ja-JP" altLang="en-US" sz="1800" b="1" kern="0" dirty="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テキスト ボックス 13"/>
          <p:cNvSpPr txBox="1"/>
          <p:nvPr/>
        </p:nvSpPr>
        <p:spPr>
          <a:xfrm>
            <a:off x="914219" y="28909"/>
            <a:ext cx="3606731" cy="432048"/>
          </a:xfrm>
          <a:prstGeom prst="rect">
            <a:avLst/>
          </a:prstGeom>
          <a:solidFill>
            <a:schemeClr val="accent1">
              <a:lumMod val="75000"/>
            </a:schemeClr>
          </a:solidFill>
          <a:ln/>
        </p:spPr>
        <p:style>
          <a:lnRef idx="3">
            <a:schemeClr val="lt1"/>
          </a:lnRef>
          <a:fillRef idx="1">
            <a:schemeClr val="accent1"/>
          </a:fillRef>
          <a:effectRef idx="1">
            <a:schemeClr val="accent1"/>
          </a:effectRef>
          <a:fontRef idx="minor">
            <a:schemeClr val="lt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defRPr/>
            </a:pPr>
            <a:r>
              <a:rPr lang="ja-JP" altLang="en-US" sz="1800" b="1" kern="0" dirty="0">
                <a:solidFill>
                  <a:prstClr val="white"/>
                </a:solidFill>
                <a:latin typeface="Meiryo UI" panose="020B0604030504040204" pitchFamily="50" charset="-128"/>
                <a:ea typeface="Meiryo UI" panose="020B0604030504040204" pitchFamily="50" charset="-128"/>
                <a:cs typeface="Meiryo UI" panose="020B0604030504040204" pitchFamily="50" charset="-128"/>
              </a:rPr>
              <a:t>事業所内</a:t>
            </a:r>
            <a:r>
              <a:rPr lang="ja-JP" altLang="en-US" sz="1800" b="1" kern="0" dirty="0" smtClean="0">
                <a:solidFill>
                  <a:prstClr val="white"/>
                </a:solidFill>
                <a:latin typeface="Meiryo UI" panose="020B0604030504040204" pitchFamily="50" charset="-128"/>
                <a:ea typeface="Meiryo UI" panose="020B0604030504040204" pitchFamily="50" charset="-128"/>
                <a:cs typeface="Meiryo UI" panose="020B0604030504040204" pitchFamily="50" charset="-128"/>
              </a:rPr>
              <a:t>待機</a:t>
            </a:r>
            <a:r>
              <a:rPr lang="en-US" altLang="ja-JP" sz="1800" b="1" kern="0" dirty="0" smtClean="0">
                <a:solidFill>
                  <a:prstClr val="white"/>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800" b="1" kern="0" dirty="0" smtClean="0">
                <a:solidFill>
                  <a:prstClr val="white"/>
                </a:solidFill>
                <a:latin typeface="Meiryo UI" panose="020B0604030504040204" pitchFamily="50" charset="-128"/>
                <a:ea typeface="Meiryo UI" panose="020B0604030504040204" pitchFamily="50" charset="-128"/>
                <a:cs typeface="Meiryo UI" panose="020B0604030504040204" pitchFamily="50" charset="-128"/>
              </a:rPr>
              <a:t>帰宅判断の考え方</a:t>
            </a:r>
            <a:endParaRPr lang="ja-JP" altLang="en-US" sz="1800" b="1" kern="0" dirty="0">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正方形/長方形 24"/>
          <p:cNvSpPr/>
          <p:nvPr/>
        </p:nvSpPr>
        <p:spPr>
          <a:xfrm>
            <a:off x="130619" y="838098"/>
            <a:ext cx="4223081" cy="859899"/>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平時の防災対策として、内閣府（防災担当）「大規模地震発生直後における施設管理者等による建物の緊急点検に係る指針」</a:t>
            </a:r>
            <a:r>
              <a:rPr lang="en-US" altLang="ja-JP"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平成</a:t>
            </a:r>
            <a:r>
              <a:rPr lang="en-US" altLang="ja-JP"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27</a:t>
            </a:r>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年</a:t>
            </a:r>
            <a:r>
              <a:rPr lang="en-US" altLang="ja-JP"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2</a:t>
            </a:r>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月）を参考に、建物安全確認の「カルテ」および「チェックシート」を作成し、教育・訓練を実施する。（ゲーム進行資料</a:t>
            </a:r>
            <a:r>
              <a:rPr lang="en-US" altLang="ja-JP"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6</a:t>
            </a:r>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頁参照。）</a:t>
            </a:r>
            <a:endParaRPr lang="en-US" altLang="ja-JP" sz="1100" dirty="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6" name="正方形/長方形 35"/>
          <p:cNvSpPr/>
          <p:nvPr/>
        </p:nvSpPr>
        <p:spPr>
          <a:xfrm>
            <a:off x="136223" y="5978073"/>
            <a:ext cx="1636075" cy="788754"/>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従業員が滞在するために必要な飲食料・毛布等の備蓄があるか？</a:t>
            </a:r>
            <a:endParaRPr lang="en-US" altLang="ja-JP"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0" name="正方形/長方形 49"/>
          <p:cNvSpPr/>
          <p:nvPr/>
        </p:nvSpPr>
        <p:spPr>
          <a:xfrm>
            <a:off x="1730498" y="6343959"/>
            <a:ext cx="696709"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はい</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84" name="正方形/長方形 83"/>
          <p:cNvSpPr/>
          <p:nvPr/>
        </p:nvSpPr>
        <p:spPr>
          <a:xfrm>
            <a:off x="4964603" y="1900694"/>
            <a:ext cx="1438585" cy="853430"/>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ja-JP" altLang="en-US"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保護すべき家族の安否を確認できたか？</a:t>
            </a:r>
            <a:endParaRPr lang="en-US" altLang="ja-JP"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正方形/長方形 88"/>
          <p:cNvSpPr/>
          <p:nvPr/>
        </p:nvSpPr>
        <p:spPr>
          <a:xfrm>
            <a:off x="4975757" y="3167198"/>
            <a:ext cx="3641748" cy="853429"/>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ja-JP" altLang="en-US"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日没までの時刻、自宅までの距離、本人の体調等</a:t>
            </a:r>
            <a:r>
              <a:rPr lang="ja-JP" altLang="en-US" sz="14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を</a:t>
            </a:r>
            <a:r>
              <a:rPr lang="ja-JP" altLang="en-US"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検討し、確実に帰宅できる見込みが高いか？</a:t>
            </a:r>
            <a:endParaRPr lang="en-US" altLang="ja-JP"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0" name="正方形/長方形 89"/>
          <p:cNvSpPr/>
          <p:nvPr/>
        </p:nvSpPr>
        <p:spPr>
          <a:xfrm>
            <a:off x="4971449" y="4428678"/>
            <a:ext cx="3641748" cy="538215"/>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ja-JP" altLang="en-US"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帰宅経路・自宅周辺の情報を検討し、危険個所を回避できるか？</a:t>
            </a:r>
            <a:endParaRPr lang="en-US" altLang="ja-JP"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3" name="正方形/長方形 92"/>
          <p:cNvSpPr/>
          <p:nvPr/>
        </p:nvSpPr>
        <p:spPr>
          <a:xfrm>
            <a:off x="4965729" y="1072153"/>
            <a:ext cx="4821835" cy="401539"/>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ja-JP" altLang="en-US"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本人から帰宅の申し出があるか？</a:t>
            </a:r>
            <a:endParaRPr lang="en-US" altLang="ja-JP"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4" name="正方形/長方形 93"/>
          <p:cNvSpPr/>
          <p:nvPr/>
        </p:nvSpPr>
        <p:spPr>
          <a:xfrm>
            <a:off x="4965729" y="5398917"/>
            <a:ext cx="3641749" cy="437630"/>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ja-JP" altLang="en-US"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待機を強く勧めたが、本人の帰宅意志が固い。</a:t>
            </a:r>
            <a:endParaRPr lang="en-US" altLang="ja-JP"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11" name="角丸四角形 110"/>
          <p:cNvSpPr/>
          <p:nvPr/>
        </p:nvSpPr>
        <p:spPr>
          <a:xfrm>
            <a:off x="4955125" y="6201854"/>
            <a:ext cx="3310244" cy="543466"/>
          </a:xfrm>
          <a:prstGeom prst="roundRect">
            <a:avLst/>
          </a:prstGeom>
          <a:ln/>
        </p:spPr>
        <p:style>
          <a:lnRef idx="1">
            <a:schemeClr val="accent2"/>
          </a:lnRef>
          <a:fillRef idx="2">
            <a:schemeClr val="accent2"/>
          </a:fillRef>
          <a:effectRef idx="1">
            <a:schemeClr val="accent2"/>
          </a:effectRef>
          <a:fontRef idx="minor">
            <a:schemeClr val="dk1"/>
          </a:fontRef>
        </p:style>
        <p:txBody>
          <a:bodyPr lIns="36000" tIns="36000" rIns="36000" bIns="36000" rtlCol="0" anchor="ctr"/>
          <a:lstStyle/>
          <a:p>
            <a:pPr algn="ctr"/>
            <a:r>
              <a:rPr lang="ja-JP" altLang="en-US" sz="1600" b="1" kern="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「確認書</a:t>
            </a:r>
            <a:r>
              <a:rPr lang="ja-JP" altLang="en-US" sz="1600" b="1" kern="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en-US" altLang="ja-JP" sz="1600" b="1" kern="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600" b="1" kern="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に同意</a:t>
            </a:r>
            <a:r>
              <a:rPr lang="ja-JP" altLang="en-US" sz="1600" b="1" kern="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して帰宅</a:t>
            </a:r>
          </a:p>
        </p:txBody>
      </p:sp>
      <p:sp>
        <p:nvSpPr>
          <p:cNvPr id="112" name="角丸四角形 111"/>
          <p:cNvSpPr/>
          <p:nvPr/>
        </p:nvSpPr>
        <p:spPr>
          <a:xfrm>
            <a:off x="8318453" y="6201854"/>
            <a:ext cx="1459083" cy="545810"/>
          </a:xfrm>
          <a:prstGeom prst="roundRect">
            <a:avLst/>
          </a:prstGeom>
          <a:solidFill>
            <a:schemeClr val="bg1">
              <a:lumMod val="65000"/>
            </a:schemeClr>
          </a:solidFill>
          <a:ln>
            <a:noFill/>
          </a:ln>
        </p:spPr>
        <p:style>
          <a:lnRef idx="1">
            <a:schemeClr val="dk1"/>
          </a:lnRef>
          <a:fillRef idx="2">
            <a:schemeClr val="dk1"/>
          </a:fillRef>
          <a:effectRef idx="1">
            <a:schemeClr val="dk1"/>
          </a:effectRef>
          <a:fontRef idx="minor">
            <a:schemeClr val="dk1"/>
          </a:fontRef>
        </p:style>
        <p:txBody>
          <a:bodyPr lIns="36000" tIns="36000" rIns="36000" bIns="36000" rtlCol="0" anchor="ctr"/>
          <a:lstStyle/>
          <a:p>
            <a:pPr algn="ctr"/>
            <a:r>
              <a:rPr lang="ja-JP" altLang="en-US" sz="1600" b="1" kern="0" dirty="0" smtClean="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rPr>
              <a:t>事業所で</a:t>
            </a:r>
            <a:endParaRPr lang="en-US" altLang="ja-JP" sz="1600" b="1" kern="0" dirty="0" smtClean="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endParaRPr>
          </a:p>
          <a:p>
            <a:pPr algn="ctr"/>
            <a:r>
              <a:rPr lang="ja-JP" altLang="en-US" sz="1600" b="1" kern="0" dirty="0" smtClean="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rPr>
              <a:t>待機</a:t>
            </a:r>
            <a:endParaRPr lang="ja-JP" altLang="en-US" sz="1600" b="1" kern="0" dirty="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21" name="角丸四角形 20"/>
          <p:cNvSpPr/>
          <p:nvPr/>
        </p:nvSpPr>
        <p:spPr>
          <a:xfrm>
            <a:off x="2717583" y="5978073"/>
            <a:ext cx="1720627" cy="550293"/>
          </a:xfrm>
          <a:prstGeom prst="roundRect">
            <a:avLst/>
          </a:prstGeom>
          <a:solidFill>
            <a:schemeClr val="bg1">
              <a:lumMod val="65000"/>
            </a:schemeClr>
          </a:solidFill>
          <a:ln>
            <a:noFill/>
          </a:ln>
        </p:spPr>
        <p:style>
          <a:lnRef idx="1">
            <a:schemeClr val="dk1"/>
          </a:lnRef>
          <a:fillRef idx="2">
            <a:schemeClr val="dk1"/>
          </a:fillRef>
          <a:effectRef idx="1">
            <a:schemeClr val="dk1"/>
          </a:effectRef>
          <a:fontRef idx="minor">
            <a:schemeClr val="dk1"/>
          </a:fontRef>
        </p:style>
        <p:txBody>
          <a:bodyPr lIns="36000" tIns="36000" rIns="36000" bIns="36000"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defRPr/>
            </a:pPr>
            <a:r>
              <a:rPr lang="ja-JP" altLang="en-US" sz="1400" b="1" kern="0" dirty="0" smtClean="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rPr>
              <a:t>避難場所／</a:t>
            </a:r>
            <a:endParaRPr lang="en-US" altLang="ja-JP" sz="1400" b="1" kern="0" dirty="0" smtClean="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endParaRPr>
          </a:p>
          <a:p>
            <a:pPr algn="ctr">
              <a:defRPr/>
            </a:pPr>
            <a:r>
              <a:rPr lang="ja-JP" altLang="en-US" sz="1400" b="1" kern="0" dirty="0" smtClean="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rPr>
              <a:t>一時滞在施設へ移動</a:t>
            </a:r>
            <a:endParaRPr lang="ja-JP" altLang="en-US" sz="1400" b="1" kern="0" dirty="0">
              <a:solidFill>
                <a:sysClr val="windowText" lastClr="0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36" name="下矢印 135"/>
          <p:cNvSpPr/>
          <p:nvPr/>
        </p:nvSpPr>
        <p:spPr>
          <a:xfrm>
            <a:off x="9144551" y="1505484"/>
            <a:ext cx="390043" cy="4666786"/>
          </a:xfrm>
          <a:prstGeom prst="downArrow">
            <a:avLst>
              <a:gd name="adj1" fmla="val 40774"/>
              <a:gd name="adj2" fmla="val 58818"/>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37" name="正方形/長方形 136"/>
          <p:cNvSpPr/>
          <p:nvPr/>
        </p:nvSpPr>
        <p:spPr>
          <a:xfrm>
            <a:off x="9353713" y="1423817"/>
            <a:ext cx="696709" cy="384289"/>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ない</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55" name="下矢印 154"/>
          <p:cNvSpPr/>
          <p:nvPr/>
        </p:nvSpPr>
        <p:spPr>
          <a:xfrm rot="16200000" flipH="1">
            <a:off x="8771994" y="3289716"/>
            <a:ext cx="360040" cy="608394"/>
          </a:xfrm>
          <a:prstGeom prst="downArrow">
            <a:avLst>
              <a:gd name="adj1" fmla="val 44355"/>
              <a:gd name="adj2" fmla="val 33421"/>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56" name="正方形/長方形 155"/>
          <p:cNvSpPr/>
          <p:nvPr/>
        </p:nvSpPr>
        <p:spPr>
          <a:xfrm>
            <a:off x="8568190" y="3228238"/>
            <a:ext cx="696709"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いいえ</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73" name="正方形/長方形 72"/>
          <p:cNvSpPr/>
          <p:nvPr/>
        </p:nvSpPr>
        <p:spPr>
          <a:xfrm>
            <a:off x="-8038" y="531738"/>
            <a:ext cx="2932581" cy="306361"/>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endParaRPr lang="en-US" altLang="ja-JP" sz="14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正方形/長方形 95"/>
          <p:cNvSpPr/>
          <p:nvPr/>
        </p:nvSpPr>
        <p:spPr>
          <a:xfrm>
            <a:off x="5673597" y="1455426"/>
            <a:ext cx="545494" cy="283424"/>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a:solidFill>
                  <a:srgbClr val="C00000"/>
                </a:solidFill>
                <a:latin typeface="Meiryo UI" panose="020B0604030504040204" pitchFamily="50" charset="-128"/>
                <a:ea typeface="Meiryo UI" panose="020B0604030504040204" pitchFamily="50" charset="-128"/>
                <a:cs typeface="Meiryo UI" panose="020B0604030504040204" pitchFamily="50" charset="-128"/>
              </a:rPr>
              <a:t>ある</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10" name="正方形/長方形 109"/>
          <p:cNvSpPr/>
          <p:nvPr/>
        </p:nvSpPr>
        <p:spPr>
          <a:xfrm>
            <a:off x="5673596" y="2713228"/>
            <a:ext cx="940859"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できない</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33" name="下矢印 132"/>
          <p:cNvSpPr/>
          <p:nvPr/>
        </p:nvSpPr>
        <p:spPr>
          <a:xfrm rot="16200000" flipH="1">
            <a:off x="8752463" y="2023212"/>
            <a:ext cx="360040" cy="608394"/>
          </a:xfrm>
          <a:prstGeom prst="downArrow">
            <a:avLst>
              <a:gd name="adj1" fmla="val 44355"/>
              <a:gd name="adj2" fmla="val 33421"/>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34" name="正方形/長方形 133"/>
          <p:cNvSpPr/>
          <p:nvPr/>
        </p:nvSpPr>
        <p:spPr>
          <a:xfrm>
            <a:off x="8572796" y="1900694"/>
            <a:ext cx="595892" cy="438032"/>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いる</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39" name="下矢印 138"/>
          <p:cNvSpPr/>
          <p:nvPr/>
        </p:nvSpPr>
        <p:spPr>
          <a:xfrm rot="16200000" flipH="1">
            <a:off x="8781875" y="4377390"/>
            <a:ext cx="360040" cy="608394"/>
          </a:xfrm>
          <a:prstGeom prst="downArrow">
            <a:avLst>
              <a:gd name="adj1" fmla="val 44355"/>
              <a:gd name="adj2" fmla="val 33421"/>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40" name="正方形/長方形 139"/>
          <p:cNvSpPr/>
          <p:nvPr/>
        </p:nvSpPr>
        <p:spPr>
          <a:xfrm>
            <a:off x="8587644" y="4334864"/>
            <a:ext cx="696709"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いいえ</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41" name="下矢印 140"/>
          <p:cNvSpPr/>
          <p:nvPr/>
        </p:nvSpPr>
        <p:spPr>
          <a:xfrm rot="16200000" flipH="1">
            <a:off x="8763306" y="5331187"/>
            <a:ext cx="360040" cy="608394"/>
          </a:xfrm>
          <a:prstGeom prst="downArrow">
            <a:avLst>
              <a:gd name="adj1" fmla="val 44355"/>
              <a:gd name="adj2" fmla="val 33421"/>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42" name="正方形/長方形 141"/>
          <p:cNvSpPr/>
          <p:nvPr/>
        </p:nvSpPr>
        <p:spPr>
          <a:xfrm>
            <a:off x="8572796" y="5285722"/>
            <a:ext cx="696709"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いいえ</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86" name="正方形/長方形 85"/>
          <p:cNvSpPr/>
          <p:nvPr/>
        </p:nvSpPr>
        <p:spPr>
          <a:xfrm>
            <a:off x="5673597" y="3998299"/>
            <a:ext cx="545494" cy="283424"/>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はい</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1" name="下矢印 90"/>
          <p:cNvSpPr/>
          <p:nvPr/>
        </p:nvSpPr>
        <p:spPr>
          <a:xfrm>
            <a:off x="5394790" y="1506619"/>
            <a:ext cx="390043" cy="382759"/>
          </a:xfrm>
          <a:prstGeom prst="downArrow">
            <a:avLst>
              <a:gd name="adj1" fmla="val 35890"/>
              <a:gd name="adj2" fmla="val 49050"/>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8" name="正方形/長方形 97"/>
          <p:cNvSpPr/>
          <p:nvPr/>
        </p:nvSpPr>
        <p:spPr>
          <a:xfrm>
            <a:off x="5657771" y="4938329"/>
            <a:ext cx="545494" cy="283424"/>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はい</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0" name="正方形/長方形 99"/>
          <p:cNvSpPr/>
          <p:nvPr/>
        </p:nvSpPr>
        <p:spPr>
          <a:xfrm>
            <a:off x="5657771" y="5791431"/>
            <a:ext cx="545494" cy="283424"/>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はい</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2" name="下矢印 101"/>
          <p:cNvSpPr/>
          <p:nvPr/>
        </p:nvSpPr>
        <p:spPr>
          <a:xfrm>
            <a:off x="5394790" y="2775215"/>
            <a:ext cx="390043" cy="382759"/>
          </a:xfrm>
          <a:prstGeom prst="downArrow">
            <a:avLst>
              <a:gd name="adj1" fmla="val 35890"/>
              <a:gd name="adj2" fmla="val 49050"/>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3" name="下矢印 102"/>
          <p:cNvSpPr/>
          <p:nvPr/>
        </p:nvSpPr>
        <p:spPr>
          <a:xfrm>
            <a:off x="5394790" y="4038581"/>
            <a:ext cx="390043" cy="382759"/>
          </a:xfrm>
          <a:prstGeom prst="downArrow">
            <a:avLst>
              <a:gd name="adj1" fmla="val 35890"/>
              <a:gd name="adj2" fmla="val 49050"/>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4" name="下矢印 103"/>
          <p:cNvSpPr/>
          <p:nvPr/>
        </p:nvSpPr>
        <p:spPr>
          <a:xfrm>
            <a:off x="5394789" y="4985664"/>
            <a:ext cx="390043" cy="382759"/>
          </a:xfrm>
          <a:prstGeom prst="downArrow">
            <a:avLst>
              <a:gd name="adj1" fmla="val 35890"/>
              <a:gd name="adj2" fmla="val 49050"/>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5" name="下矢印 104"/>
          <p:cNvSpPr/>
          <p:nvPr/>
        </p:nvSpPr>
        <p:spPr>
          <a:xfrm>
            <a:off x="5394788" y="5860001"/>
            <a:ext cx="390043" cy="347638"/>
          </a:xfrm>
          <a:prstGeom prst="downArrow">
            <a:avLst>
              <a:gd name="adj1" fmla="val 35890"/>
              <a:gd name="adj2" fmla="val 49050"/>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6" name="正方形/長方形 105"/>
          <p:cNvSpPr/>
          <p:nvPr/>
        </p:nvSpPr>
        <p:spPr>
          <a:xfrm>
            <a:off x="7149059" y="1889378"/>
            <a:ext cx="1438585" cy="853430"/>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ja-JP" altLang="en-US" sz="14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保護すべき家族をケアしてくれる人</a:t>
            </a:r>
            <a:r>
              <a:rPr lang="ja-JP" altLang="en-US"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が</a:t>
            </a:r>
            <a:r>
              <a:rPr lang="ja-JP" altLang="en-US" sz="14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いるか</a:t>
            </a:r>
            <a:r>
              <a:rPr lang="ja-JP" altLang="en-US"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endParaRPr lang="en-US" altLang="ja-JP" sz="14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7" name="正方形/長方形 106"/>
          <p:cNvSpPr/>
          <p:nvPr/>
        </p:nvSpPr>
        <p:spPr>
          <a:xfrm>
            <a:off x="7858052" y="2701912"/>
            <a:ext cx="940859"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いない</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8" name="下矢印 107"/>
          <p:cNvSpPr/>
          <p:nvPr/>
        </p:nvSpPr>
        <p:spPr>
          <a:xfrm>
            <a:off x="7579246" y="2763899"/>
            <a:ext cx="390043" cy="382759"/>
          </a:xfrm>
          <a:prstGeom prst="downArrow">
            <a:avLst>
              <a:gd name="adj1" fmla="val 35890"/>
              <a:gd name="adj2" fmla="val 49050"/>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13" name="下矢印 112"/>
          <p:cNvSpPr/>
          <p:nvPr/>
        </p:nvSpPr>
        <p:spPr>
          <a:xfrm rot="16200000" flipH="1">
            <a:off x="6605389" y="2023643"/>
            <a:ext cx="360040" cy="648214"/>
          </a:xfrm>
          <a:prstGeom prst="downArrow">
            <a:avLst>
              <a:gd name="adj1" fmla="val 44355"/>
              <a:gd name="adj2" fmla="val 38712"/>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14" name="正方形/長方形 113"/>
          <p:cNvSpPr/>
          <p:nvPr/>
        </p:nvSpPr>
        <p:spPr>
          <a:xfrm>
            <a:off x="6412807" y="2007509"/>
            <a:ext cx="696709"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できた</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88" name="正方形/長方形 87"/>
          <p:cNvSpPr/>
          <p:nvPr/>
        </p:nvSpPr>
        <p:spPr>
          <a:xfrm>
            <a:off x="655461" y="2937831"/>
            <a:ext cx="1993285"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確認済み（該当なし）</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9" name="正方形/長方形 98"/>
          <p:cNvSpPr/>
          <p:nvPr/>
        </p:nvSpPr>
        <p:spPr>
          <a:xfrm>
            <a:off x="2426909" y="2347991"/>
            <a:ext cx="1539807"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危険（該当有り）</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15" name="屈折矢印 114"/>
          <p:cNvSpPr/>
          <p:nvPr/>
        </p:nvSpPr>
        <p:spPr>
          <a:xfrm flipV="1">
            <a:off x="2427118" y="2636910"/>
            <a:ext cx="1696024" cy="3338349"/>
          </a:xfrm>
          <a:prstGeom prst="bentUpArrow">
            <a:avLst>
              <a:gd name="adj1" fmla="val 8818"/>
              <a:gd name="adj2" fmla="val 9372"/>
              <a:gd name="adj3" fmla="val 10390"/>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17" name="屈折矢印 116"/>
          <p:cNvSpPr/>
          <p:nvPr/>
        </p:nvSpPr>
        <p:spPr>
          <a:xfrm flipV="1">
            <a:off x="2432809" y="3739805"/>
            <a:ext cx="1224047" cy="2238268"/>
          </a:xfrm>
          <a:prstGeom prst="bentUpArrow">
            <a:avLst>
              <a:gd name="adj1" fmla="val 10547"/>
              <a:gd name="adj2" fmla="val 14044"/>
              <a:gd name="adj3" fmla="val 14243"/>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19" name="下矢印 118"/>
          <p:cNvSpPr/>
          <p:nvPr/>
        </p:nvSpPr>
        <p:spPr>
          <a:xfrm>
            <a:off x="413525" y="2970000"/>
            <a:ext cx="325618" cy="341198"/>
          </a:xfrm>
          <a:prstGeom prst="downArrow">
            <a:avLst>
              <a:gd name="adj1" fmla="val 39790"/>
              <a:gd name="adj2" fmla="val 45454"/>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4" name="下矢印 123"/>
          <p:cNvSpPr/>
          <p:nvPr/>
        </p:nvSpPr>
        <p:spPr>
          <a:xfrm rot="16200000">
            <a:off x="2057620" y="5773538"/>
            <a:ext cx="325618" cy="856634"/>
          </a:xfrm>
          <a:prstGeom prst="downArrow">
            <a:avLst>
              <a:gd name="adj1" fmla="val 39790"/>
              <a:gd name="adj2" fmla="val 45454"/>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5" name="正方形/長方形 124"/>
          <p:cNvSpPr/>
          <p:nvPr/>
        </p:nvSpPr>
        <p:spPr>
          <a:xfrm>
            <a:off x="1730499" y="5862571"/>
            <a:ext cx="696709"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いいえ</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grpSp>
        <p:nvGrpSpPr>
          <p:cNvPr id="72" name="グループ化 71"/>
          <p:cNvGrpSpPr/>
          <p:nvPr/>
        </p:nvGrpSpPr>
        <p:grpSpPr>
          <a:xfrm>
            <a:off x="1856656" y="554744"/>
            <a:ext cx="3505748" cy="6121558"/>
            <a:chOff x="1889560" y="355291"/>
            <a:chExt cx="3505748" cy="6321138"/>
          </a:xfrm>
        </p:grpSpPr>
        <p:sp>
          <p:nvSpPr>
            <p:cNvPr id="127" name="下矢印 126"/>
            <p:cNvSpPr/>
            <p:nvPr/>
          </p:nvSpPr>
          <p:spPr>
            <a:xfrm rot="16200000">
              <a:off x="4908608" y="194208"/>
              <a:ext cx="325618" cy="647783"/>
            </a:xfrm>
            <a:prstGeom prst="downArrow">
              <a:avLst>
                <a:gd name="adj1" fmla="val 45831"/>
                <a:gd name="adj2" fmla="val 45454"/>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15" name="カギ線コネクタ 14"/>
            <p:cNvCxnSpPr/>
            <p:nvPr/>
          </p:nvCxnSpPr>
          <p:spPr>
            <a:xfrm flipV="1">
              <a:off x="4697872" y="504729"/>
              <a:ext cx="0" cy="6092622"/>
            </a:xfrm>
            <a:prstGeom prst="straightConnector1">
              <a:avLst/>
            </a:prstGeom>
            <a:ln w="127000" cap="sq">
              <a:solidFill>
                <a:schemeClr val="accent2">
                  <a:lumMod val="60000"/>
                  <a:lumOff val="40000"/>
                </a:schemeClr>
              </a:solidFill>
            </a:ln>
          </p:spPr>
          <p:style>
            <a:lnRef idx="1">
              <a:schemeClr val="accent1"/>
            </a:lnRef>
            <a:fillRef idx="0">
              <a:schemeClr val="accent1"/>
            </a:fillRef>
            <a:effectRef idx="0">
              <a:schemeClr val="accent1"/>
            </a:effectRef>
            <a:fontRef idx="minor">
              <a:schemeClr val="tx1"/>
            </a:fontRef>
          </p:style>
        </p:cxnSp>
        <p:cxnSp>
          <p:nvCxnSpPr>
            <p:cNvPr id="128" name="カギ線コネクタ 14"/>
            <p:cNvCxnSpPr/>
            <p:nvPr/>
          </p:nvCxnSpPr>
          <p:spPr>
            <a:xfrm flipV="1">
              <a:off x="1889560" y="6669361"/>
              <a:ext cx="2808312" cy="7068"/>
            </a:xfrm>
            <a:prstGeom prst="straightConnector1">
              <a:avLst/>
            </a:prstGeom>
            <a:ln w="127000" cap="sq">
              <a:solidFill>
                <a:schemeClr val="accent2">
                  <a:lumMod val="60000"/>
                  <a:lumOff val="40000"/>
                </a:schemeClr>
              </a:solidFill>
            </a:ln>
          </p:spPr>
          <p:style>
            <a:lnRef idx="1">
              <a:schemeClr val="accent1"/>
            </a:lnRef>
            <a:fillRef idx="0">
              <a:schemeClr val="accent1"/>
            </a:fillRef>
            <a:effectRef idx="0">
              <a:schemeClr val="accent1"/>
            </a:effectRef>
            <a:fontRef idx="minor">
              <a:schemeClr val="tx1"/>
            </a:fontRef>
          </p:style>
        </p:cxnSp>
      </p:grpSp>
      <p:sp>
        <p:nvSpPr>
          <p:cNvPr id="135" name="下矢印 134"/>
          <p:cNvSpPr/>
          <p:nvPr/>
        </p:nvSpPr>
        <p:spPr>
          <a:xfrm>
            <a:off x="429840" y="4115002"/>
            <a:ext cx="325618" cy="322662"/>
          </a:xfrm>
          <a:prstGeom prst="downArrow">
            <a:avLst>
              <a:gd name="adj1" fmla="val 39790"/>
              <a:gd name="adj2" fmla="val 45454"/>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44" name="正方形/長方形 143"/>
          <p:cNvSpPr/>
          <p:nvPr/>
        </p:nvSpPr>
        <p:spPr>
          <a:xfrm>
            <a:off x="4915443" y="28909"/>
            <a:ext cx="2932581" cy="432048"/>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4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帰宅可否の判断</a:t>
            </a:r>
            <a:endParaRPr lang="en-US" altLang="ja-JP" sz="14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47" name="正方形/長方形 146"/>
          <p:cNvSpPr/>
          <p:nvPr/>
        </p:nvSpPr>
        <p:spPr>
          <a:xfrm>
            <a:off x="6321152" y="28910"/>
            <a:ext cx="3584848" cy="490072"/>
          </a:xfrm>
          <a:prstGeom prst="rect">
            <a:avLst/>
          </a:prstGeom>
          <a:noFill/>
          <a:ln>
            <a:noFill/>
          </a:ln>
        </p:spPr>
        <p:style>
          <a:lnRef idx="2">
            <a:schemeClr val="dk1"/>
          </a:lnRef>
          <a:fillRef idx="1">
            <a:schemeClr val="lt1"/>
          </a:fillRef>
          <a:effectRef idx="0">
            <a:schemeClr val="dk1"/>
          </a:effectRef>
          <a:fontRef idx="minor">
            <a:schemeClr val="dk1"/>
          </a:fontRef>
        </p:style>
        <p:txBody>
          <a:bodyPr lIns="0" tIns="0" rIns="0" bIns="0" rtlCol="0" anchor="t"/>
          <a:lstStyle/>
          <a:p>
            <a:r>
              <a:rPr lang="en-US" altLang="ja-JP"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「確認書」とは、帰宅希望者が次の①～③に同意し署名する書面を想定している。資料２参照。</a:t>
            </a:r>
            <a:endParaRPr lang="en-US" altLang="ja-JP"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　①会社より待機を要請されたが、自己の意思で帰宅する。</a:t>
            </a:r>
            <a:endParaRPr lang="en-US" altLang="ja-JP"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　②事業所外での安全は帰宅希望者自身が責任を負う</a:t>
            </a:r>
            <a:r>
              <a:rPr lang="en-US" altLang="ja-JP"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事業所が支援しないという趣旨ではない</a:t>
            </a:r>
            <a:r>
              <a:rPr lang="en-US" altLang="ja-JP" sz="7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700" dirty="0" err="1"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endParaRPr lang="en-US" altLang="ja-JP"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　③帰宅中、緊急車両や道路啓開作業の邪魔にならないよう配慮する。</a:t>
            </a:r>
            <a:endParaRPr lang="en-US" altLang="ja-JP"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78" name="角丸四角形 77"/>
          <p:cNvSpPr/>
          <p:nvPr/>
        </p:nvSpPr>
        <p:spPr>
          <a:xfrm>
            <a:off x="5415596" y="518981"/>
            <a:ext cx="1841660" cy="414605"/>
          </a:xfrm>
          <a:prstGeom prst="roundRect">
            <a:avLst/>
          </a:prstGeom>
          <a:ln/>
        </p:spPr>
        <p:style>
          <a:lnRef idx="1">
            <a:schemeClr val="accent2"/>
          </a:lnRef>
          <a:fillRef idx="2">
            <a:schemeClr val="accent2"/>
          </a:fillRef>
          <a:effectRef idx="1">
            <a:schemeClr val="accent2"/>
          </a:effectRef>
          <a:fontRef idx="minor">
            <a:schemeClr val="dk1"/>
          </a:fontRef>
        </p:style>
        <p:txBody>
          <a:bodyPr lIns="36000" tIns="36000" rIns="36000" bIns="36000" rtlCol="0" anchor="ctr"/>
          <a:lstStyle/>
          <a:p>
            <a:pPr algn="ctr"/>
            <a:r>
              <a:rPr lang="ja-JP" altLang="en-US" sz="1600" b="1" kern="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事業所</a:t>
            </a:r>
            <a:r>
              <a:rPr lang="ja-JP" altLang="en-US" sz="1600" b="1" kern="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で待機</a:t>
            </a:r>
          </a:p>
        </p:txBody>
      </p:sp>
      <p:sp>
        <p:nvSpPr>
          <p:cNvPr id="77" name="正方形/長方形 76"/>
          <p:cNvSpPr/>
          <p:nvPr/>
        </p:nvSpPr>
        <p:spPr>
          <a:xfrm>
            <a:off x="7242348" y="504669"/>
            <a:ext cx="2564320" cy="415486"/>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2000" b="1" i="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ここからゲームスタート</a:t>
            </a:r>
            <a:endParaRPr lang="en-US" altLang="ja-JP" sz="2000" b="1" i="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80" name="正方形/長方形 79"/>
          <p:cNvSpPr/>
          <p:nvPr/>
        </p:nvSpPr>
        <p:spPr>
          <a:xfrm>
            <a:off x="9888" y="30711"/>
            <a:ext cx="871475" cy="432048"/>
          </a:xfrm>
          <a:prstGeom prst="rect">
            <a:avLst/>
          </a:prstGeom>
        </p:spPr>
        <p:style>
          <a:lnRef idx="2">
            <a:schemeClr val="dk1"/>
          </a:lnRef>
          <a:fillRef idx="1">
            <a:schemeClr val="lt1"/>
          </a:fillRef>
          <a:effectRef idx="0">
            <a:schemeClr val="dk1"/>
          </a:effectRef>
          <a:fontRef idx="minor">
            <a:schemeClr val="dk1"/>
          </a:fontRef>
        </p:style>
        <p:txBody>
          <a:bodyPr rtlCol="0" anchor="ctr"/>
          <a:lstStyle/>
          <a:p>
            <a:pPr algn="ctr"/>
            <a:r>
              <a:rPr kumimoji="1" lang="ja-JP" altLang="en-US" dirty="0" smtClean="0">
                <a:latin typeface="HGPｺﾞｼｯｸM" panose="020B0600000000000000" pitchFamily="50" charset="-128"/>
                <a:ea typeface="HGPｺﾞｼｯｸM" panose="020B0600000000000000" pitchFamily="50" charset="-128"/>
              </a:rPr>
              <a:t>資料１</a:t>
            </a:r>
            <a:endParaRPr kumimoji="1" lang="ja-JP" altLang="en-US" dirty="0">
              <a:latin typeface="HGPｺﾞｼｯｸM" panose="020B0600000000000000" pitchFamily="50" charset="-128"/>
              <a:ea typeface="HGPｺﾞｼｯｸM" panose="020B0600000000000000" pitchFamily="50" charset="-128"/>
            </a:endParaRPr>
          </a:p>
        </p:txBody>
      </p:sp>
      <p:sp>
        <p:nvSpPr>
          <p:cNvPr id="79" name="正方形/長方形 78"/>
          <p:cNvSpPr/>
          <p:nvPr/>
        </p:nvSpPr>
        <p:spPr>
          <a:xfrm>
            <a:off x="12031" y="1808106"/>
            <a:ext cx="3878468" cy="306361"/>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400" b="1"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ゲーム</a:t>
            </a:r>
            <a:r>
              <a:rPr lang="ja-JP" altLang="en-US" sz="14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開始前　事業</a:t>
            </a:r>
            <a:r>
              <a:rPr lang="ja-JP" altLang="en-US" sz="1400" b="1"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所内待機可否の</a:t>
            </a:r>
            <a:r>
              <a:rPr lang="ja-JP" altLang="en-US" sz="14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判断</a:t>
            </a:r>
            <a:endParaRPr lang="en-US" altLang="ja-JP" sz="1400" b="1" dirty="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81" name="正方形/長方形 80"/>
          <p:cNvSpPr/>
          <p:nvPr/>
        </p:nvSpPr>
        <p:spPr>
          <a:xfrm>
            <a:off x="26936" y="546283"/>
            <a:ext cx="3878468" cy="306361"/>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4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事前準備</a:t>
            </a:r>
            <a:endParaRPr lang="en-US" altLang="ja-JP" sz="1400" b="1" dirty="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83" name="正方形/長方形 82"/>
          <p:cNvSpPr/>
          <p:nvPr/>
        </p:nvSpPr>
        <p:spPr>
          <a:xfrm>
            <a:off x="730624" y="4121067"/>
            <a:ext cx="1918122"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確認済み（該当なし）</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85" name="正方形/長方形 84"/>
          <p:cNvSpPr/>
          <p:nvPr/>
        </p:nvSpPr>
        <p:spPr>
          <a:xfrm>
            <a:off x="2427208" y="3436869"/>
            <a:ext cx="1586156"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危険（該当有り）</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87" name="正方形/長方形 86"/>
          <p:cNvSpPr/>
          <p:nvPr/>
        </p:nvSpPr>
        <p:spPr>
          <a:xfrm>
            <a:off x="1951265" y="4932960"/>
            <a:ext cx="1586156"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rPr>
              <a:t>危険（該当有り）</a:t>
            </a:r>
            <a:endParaRPr lang="en-US" altLang="ja-JP" sz="1200" b="1" dirty="0" smtClean="0">
              <a:solidFill>
                <a:srgbClr val="4F81BD">
                  <a:lumMod val="50000"/>
                </a:srgbClr>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28" name="正方形/長方形 27"/>
          <p:cNvSpPr/>
          <p:nvPr/>
        </p:nvSpPr>
        <p:spPr>
          <a:xfrm>
            <a:off x="130621" y="2153642"/>
            <a:ext cx="2296586" cy="775203"/>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en-US" altLang="ja-JP"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第一次チェックシートによる判断</a:t>
            </a:r>
            <a:r>
              <a:rPr lang="en-US" altLang="ja-JP"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外部から一見して危険かどうかの調査</a:t>
            </a:r>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（建物の外部から建物の内部に入っても良いかの確認）</a:t>
            </a:r>
            <a:endParaRPr lang="en-US" altLang="ja-JP"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7" name="正方形/長方形 36"/>
          <p:cNvSpPr/>
          <p:nvPr/>
        </p:nvSpPr>
        <p:spPr>
          <a:xfrm>
            <a:off x="136223" y="3302212"/>
            <a:ext cx="2296586" cy="785110"/>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en-US" altLang="ja-JP"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第二次チェックシートによる判断</a:t>
            </a:r>
            <a:r>
              <a:rPr lang="en-US" altLang="ja-JP"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隣接建築物</a:t>
            </a:r>
            <a:r>
              <a:rPr lang="ja-JP" altLang="en-US" sz="1100" b="1"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周辺地盤</a:t>
            </a:r>
            <a:r>
              <a:rPr lang="ja-JP" altLang="en-US" sz="1100" b="1"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及び</a:t>
            </a:r>
            <a:r>
              <a:rPr lang="ja-JP" altLang="en-US"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構造躯体の調査</a:t>
            </a:r>
            <a:endParaRPr lang="en-US" altLang="ja-JP"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a:p>
            <a:r>
              <a:rPr lang="en-US" altLang="ja-JP" sz="11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en-US" altLang="ja-JP"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RC</a:t>
            </a:r>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造</a:t>
            </a:r>
            <a:r>
              <a:rPr lang="ja-JP" altLang="en-US" sz="11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では</a:t>
            </a:r>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柱・壁・梁の判定も実施</a:t>
            </a:r>
            <a:r>
              <a:rPr lang="en-US" altLang="ja-JP"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p>
        </p:txBody>
      </p:sp>
      <p:sp>
        <p:nvSpPr>
          <p:cNvPr id="92" name="下矢印 91"/>
          <p:cNvSpPr/>
          <p:nvPr/>
        </p:nvSpPr>
        <p:spPr>
          <a:xfrm>
            <a:off x="423780" y="4927695"/>
            <a:ext cx="325618" cy="1014433"/>
          </a:xfrm>
          <a:prstGeom prst="downArrow">
            <a:avLst>
              <a:gd name="adj1" fmla="val 39790"/>
              <a:gd name="adj2" fmla="val 45454"/>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下矢印 94"/>
          <p:cNvSpPr/>
          <p:nvPr/>
        </p:nvSpPr>
        <p:spPr>
          <a:xfrm>
            <a:off x="1735824" y="4909769"/>
            <a:ext cx="325618" cy="408646"/>
          </a:xfrm>
          <a:prstGeom prst="downArrow">
            <a:avLst>
              <a:gd name="adj1" fmla="val 39790"/>
              <a:gd name="adj2" fmla="val 45454"/>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p:cNvSpPr/>
          <p:nvPr/>
        </p:nvSpPr>
        <p:spPr>
          <a:xfrm>
            <a:off x="130532" y="4445005"/>
            <a:ext cx="2296586" cy="458284"/>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en-US" altLang="ja-JP" sz="11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100" b="1"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第二次</a:t>
            </a:r>
            <a:r>
              <a:rPr lang="ja-JP" altLang="en-US"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チェックシートによる判断</a:t>
            </a:r>
            <a:r>
              <a:rPr lang="en-US" altLang="ja-JP"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落下物の点検</a:t>
            </a:r>
            <a:endParaRPr lang="en-US" altLang="ja-JP" sz="1100" b="1"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16" name="正方形/長方形 115"/>
          <p:cNvSpPr/>
          <p:nvPr/>
        </p:nvSpPr>
        <p:spPr>
          <a:xfrm>
            <a:off x="612285" y="4968325"/>
            <a:ext cx="1918122"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確認済み</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（該当なし）</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0" name="屈折矢印 119"/>
          <p:cNvSpPr/>
          <p:nvPr/>
        </p:nvSpPr>
        <p:spPr>
          <a:xfrm flipH="1" flipV="1">
            <a:off x="991457" y="5523713"/>
            <a:ext cx="744367" cy="409429"/>
          </a:xfrm>
          <a:prstGeom prst="bentUpArrow">
            <a:avLst>
              <a:gd name="adj1" fmla="val 30062"/>
              <a:gd name="adj2" fmla="val 35727"/>
              <a:gd name="adj3" fmla="val 38094"/>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7" name="正方形/長方形 96"/>
          <p:cNvSpPr/>
          <p:nvPr/>
        </p:nvSpPr>
        <p:spPr>
          <a:xfrm>
            <a:off x="1658586" y="5344648"/>
            <a:ext cx="1422206" cy="458284"/>
          </a:xfrm>
          <a:prstGeom prst="rect">
            <a:avLst/>
          </a:prstGeom>
        </p:spPr>
        <p:style>
          <a:lnRef idx="2">
            <a:schemeClr val="dk1"/>
          </a:lnRef>
          <a:fillRef idx="1">
            <a:schemeClr val="lt1"/>
          </a:fillRef>
          <a:effectRef idx="0">
            <a:schemeClr val="dk1"/>
          </a:effectRef>
          <a:fontRef idx="minor">
            <a:schemeClr val="dk1"/>
          </a:fontRef>
        </p:style>
        <p:txBody>
          <a:bodyPr rtlCol="0" anchor="ctr"/>
          <a:lstStyle/>
          <a:p>
            <a:r>
              <a:rPr lang="ja-JP" altLang="en-US"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危険箇所の立入禁止措置を実施</a:t>
            </a:r>
            <a:endParaRPr lang="en-US" altLang="ja-JP" sz="11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1" name="正方形/長方形 120"/>
          <p:cNvSpPr/>
          <p:nvPr/>
        </p:nvSpPr>
        <p:spPr>
          <a:xfrm>
            <a:off x="1206853" y="5559344"/>
            <a:ext cx="696709" cy="339283"/>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r>
              <a:rPr lang="ja-JP" altLang="en-US"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rPr>
              <a:t>実施</a:t>
            </a:r>
            <a:endParaRPr lang="en-US" altLang="ja-JP" sz="1200" b="1" dirty="0" smtClean="0">
              <a:solidFill>
                <a:srgbClr val="C0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3" name="正方形/長方形 122"/>
          <p:cNvSpPr/>
          <p:nvPr/>
        </p:nvSpPr>
        <p:spPr>
          <a:xfrm>
            <a:off x="3260812" y="1821617"/>
            <a:ext cx="1260138" cy="494476"/>
          </a:xfrm>
          <a:prstGeom prst="rect">
            <a:avLst/>
          </a:prstGeom>
          <a:noFill/>
          <a:ln>
            <a:noFill/>
          </a:ln>
        </p:spPr>
        <p:style>
          <a:lnRef idx="2">
            <a:schemeClr val="dk1"/>
          </a:lnRef>
          <a:fillRef idx="1">
            <a:schemeClr val="lt1"/>
          </a:fillRef>
          <a:effectRef idx="0">
            <a:schemeClr val="dk1"/>
          </a:effectRef>
          <a:fontRef idx="minor">
            <a:schemeClr val="dk1"/>
          </a:fontRef>
        </p:style>
        <p:txBody>
          <a:bodyPr lIns="0" tIns="0" rIns="0" bIns="0" rtlCol="0" anchor="t"/>
          <a:lstStyle/>
          <a:p>
            <a:r>
              <a:rPr lang="ja-JP" altLang="en-US"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内閣府</a:t>
            </a:r>
            <a:r>
              <a:rPr lang="ja-JP" altLang="en-US" sz="7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（防災担当）「大規模地震発生直後における施設管理者等による建物の緊急点検に係る指針」</a:t>
            </a:r>
            <a:r>
              <a:rPr lang="en-US" altLang="ja-JP" sz="7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7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平成</a:t>
            </a:r>
            <a:r>
              <a:rPr lang="en-US" altLang="ja-JP" sz="7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27</a:t>
            </a:r>
            <a:r>
              <a:rPr lang="ja-JP" altLang="en-US" sz="7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年</a:t>
            </a:r>
            <a:r>
              <a:rPr lang="en-US" altLang="ja-JP" sz="7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2</a:t>
            </a:r>
            <a:r>
              <a:rPr lang="ja-JP" altLang="en-US" sz="7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月）</a:t>
            </a:r>
            <a:r>
              <a:rPr lang="ja-JP" altLang="en-US" sz="7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をもとに作成。</a:t>
            </a:r>
            <a:endParaRPr lang="en-US" altLang="ja-JP" sz="700" dirty="0">
              <a:solidFill>
                <a:prstClr val="black"/>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115677004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0"/>
          </p:nvPr>
        </p:nvSpPr>
        <p:spPr/>
        <p:txBody>
          <a:bodyPr/>
          <a:lstStyle/>
          <a:p>
            <a:pPr>
              <a:defRPr/>
            </a:pPr>
            <a:fld id="{E19F472C-D9C7-4D72-B04B-B127C01FB69D}" type="slidenum">
              <a:rPr lang="ja-JP" altLang="en-US" smtClean="0">
                <a:solidFill>
                  <a:srgbClr val="FFFFFF">
                    <a:lumMod val="85000"/>
                  </a:srgbClr>
                </a:solidFill>
              </a:rPr>
              <a:pPr>
                <a:defRPr/>
              </a:pPr>
              <a:t>3</a:t>
            </a:fld>
            <a:endParaRPr lang="ja-JP" altLang="en-US">
              <a:solidFill>
                <a:srgbClr val="FFFFFF">
                  <a:lumMod val="85000"/>
                </a:srgbClr>
              </a:solidFill>
            </a:endParaRPr>
          </a:p>
        </p:txBody>
      </p:sp>
      <p:sp>
        <p:nvSpPr>
          <p:cNvPr id="6" name="正方形/長方形 5"/>
          <p:cNvSpPr/>
          <p:nvPr/>
        </p:nvSpPr>
        <p:spPr>
          <a:xfrm>
            <a:off x="560512" y="1196752"/>
            <a:ext cx="8784976" cy="4752528"/>
          </a:xfrm>
          <a:prstGeom prst="rect">
            <a:avLst/>
          </a:prstGeom>
          <a:solidFill>
            <a:sysClr val="window" lastClr="FFFFFF"/>
          </a:solidFill>
          <a:ln w="19050" cap="flat" cmpd="sng" algn="ctr">
            <a:solidFill>
              <a:sysClr val="windowText" lastClr="000000"/>
            </a:solidFill>
            <a:prstDash val="solid"/>
          </a:ln>
          <a:effectLst/>
        </p:spPr>
        <p:txBody>
          <a:bodyPr rtlCol="0" anchor="t"/>
          <a:lstStyle/>
          <a:p>
            <a:pPr marL="0" marR="0" lvl="0" indent="0" algn="ctr" defTabSz="914400" eaLnBrk="1" fontAlgn="auto" latinLnBrk="0" hangingPunct="1">
              <a:lnSpc>
                <a:spcPct val="150000"/>
              </a:lnSpc>
              <a:spcBef>
                <a:spcPts val="0"/>
              </a:spcBef>
              <a:spcAft>
                <a:spcPts val="0"/>
              </a:spcAft>
              <a:buClrTx/>
              <a:buSzTx/>
              <a:buFontTx/>
              <a:buNone/>
              <a:tabLst/>
              <a:defRPr/>
            </a:pPr>
            <a:r>
              <a:rPr kumimoji="0" lang="ja-JP" altLang="en-US" sz="2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確認書（例）</a:t>
            </a:r>
            <a:endParaRPr kumimoji="0" lang="en-US" altLang="ja-JP" sz="2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a:p>
            <a:pPr marL="0" marR="0" lvl="0" indent="0" defTabSz="914400" eaLnBrk="1" fontAlgn="auto" latinLnBrk="0" hangingPunct="1">
              <a:lnSpc>
                <a:spcPct val="150000"/>
              </a:lnSpc>
              <a:spcBef>
                <a:spcPts val="0"/>
              </a:spcBef>
              <a:spcAft>
                <a:spcPts val="0"/>
              </a:spcAft>
              <a:buClrTx/>
              <a:buSzTx/>
              <a:buFontTx/>
              <a:buNone/>
              <a:tabLst/>
              <a:defRPr/>
            </a:pPr>
            <a:r>
              <a:rPr kumimoji="0" lang="ja-JP" altLang="en-US" sz="1800" b="0" i="0" u="sng"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　　　　　　　　　　　　</a:t>
            </a: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株式会社　御中</a:t>
            </a:r>
            <a:endParaRPr kumimoji="0" lang="en-US" altLang="ja-JP"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a:p>
            <a:pPr marL="0" marR="0" lvl="0" indent="0" defTabSz="914400" eaLnBrk="1" fontAlgn="auto" latinLnBrk="0" hangingPunct="1">
              <a:lnSpc>
                <a:spcPct val="15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　今般の災害において、私は貴社から社会的要請および安全上の観点から会社施設内に待機するよう度重なる要請を受けました。しかし、私側の諸事情により、会社施設内を退去し、自宅に帰宅することとしましたので、その旨お届けいたします。</a:t>
            </a:r>
            <a:endParaRPr kumimoji="0" lang="en-US" altLang="ja-JP"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a:p>
            <a:pPr marL="0" marR="0" lvl="0" indent="0" defTabSz="914400" eaLnBrk="1" fontAlgn="auto" latinLnBrk="0" hangingPunct="1">
              <a:lnSpc>
                <a:spcPct val="15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　以上のとおり私の意思で退去するものですから、帰宅途上において、私が負傷、死亡、行方不明等になったとしても、当然、会社には何らの責任もないことを確認します。また、帰宅途上は、緊急車両の邪魔にならないこと、道路啓開作業に支障にならないように配慮します。</a:t>
            </a:r>
            <a:endParaRPr kumimoji="0" lang="en-US" altLang="ja-JP"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a:p>
            <a:pPr marL="0" marR="0" lvl="0" indent="0" defTabSz="914400" eaLnBrk="1" fontAlgn="auto" latinLnBrk="0" hangingPunct="1">
              <a:lnSpc>
                <a:spcPct val="150000"/>
              </a:lnSpc>
              <a:spcBef>
                <a:spcPts val="0"/>
              </a:spcBef>
              <a:spcAft>
                <a:spcPts val="0"/>
              </a:spcAft>
              <a:buClrTx/>
              <a:buSzTx/>
              <a:buFontTx/>
              <a:buNone/>
              <a:tabLst/>
              <a:defRPr/>
            </a:pPr>
            <a:r>
              <a:rPr kumimoji="0" lang="ja-JP" altLang="en-US" sz="1800" b="0" i="0" u="sng"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　　　　　　</a:t>
            </a: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年</a:t>
            </a:r>
            <a:r>
              <a:rPr kumimoji="0" lang="ja-JP" altLang="en-US" sz="1800" b="0" i="0" u="sng"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　　　</a:t>
            </a: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月</a:t>
            </a:r>
            <a:r>
              <a:rPr kumimoji="0" lang="ja-JP" altLang="en-US" sz="1800" b="0" i="0" u="sng"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　　　</a:t>
            </a: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日</a:t>
            </a:r>
            <a:endParaRPr kumimoji="0" lang="en-US" altLang="ja-JP"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a:p>
            <a:pPr marL="0" marR="0" lvl="0" indent="0" algn="r" defTabSz="914400" eaLnBrk="1" fontAlgn="auto" latinLnBrk="0" hangingPunct="1">
              <a:lnSpc>
                <a:spcPct val="15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氏名</a:t>
            </a:r>
            <a:r>
              <a:rPr kumimoji="0" lang="ja-JP" altLang="en-US" sz="1800" b="0" i="0" u="sng"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　　　　　　　　　　　　　　　　　　　　　　　　　　　　（自筆）</a:t>
            </a:r>
          </a:p>
        </p:txBody>
      </p:sp>
      <p:sp>
        <p:nvSpPr>
          <p:cNvPr id="7" name="正方形/長方形 6"/>
          <p:cNvSpPr/>
          <p:nvPr/>
        </p:nvSpPr>
        <p:spPr>
          <a:xfrm>
            <a:off x="9888" y="30711"/>
            <a:ext cx="871475" cy="432048"/>
          </a:xfrm>
          <a:prstGeom prst="rect">
            <a:avLst/>
          </a:prstGeom>
          <a:solidFill>
            <a:sysClr val="window" lastClr="FFFFFF"/>
          </a:solidFill>
          <a:ln w="25400" cap="flat" cmpd="sng" algn="ctr">
            <a:solidFill>
              <a:sysClr val="windowText" lastClr="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資料２</a:t>
            </a:r>
          </a:p>
        </p:txBody>
      </p:sp>
      <p:sp>
        <p:nvSpPr>
          <p:cNvPr id="8" name="正方形/長方形 7"/>
          <p:cNvSpPr/>
          <p:nvPr/>
        </p:nvSpPr>
        <p:spPr>
          <a:xfrm>
            <a:off x="1064568" y="5949280"/>
            <a:ext cx="8553400" cy="411621"/>
          </a:xfrm>
          <a:prstGeom prst="rect">
            <a:avLst/>
          </a:prstGeom>
          <a:noFill/>
          <a:ln w="25400" cap="flat" cmpd="sng" algn="ctr">
            <a:noFill/>
            <a:prstDash val="solid"/>
          </a:ln>
          <a:effectLst/>
        </p:spPr>
        <p:txBody>
          <a:bodyPr rtlCol="0" anchor="ctr"/>
          <a:lstStyle/>
          <a:p>
            <a:pPr marL="0" marR="0" lvl="0" indent="0" defTabSz="914400" eaLnBrk="1" fontAlgn="auto" latinLnBrk="0" hangingPunct="1">
              <a:lnSpc>
                <a:spcPct val="100000"/>
              </a:lnSpc>
              <a:spcBef>
                <a:spcPts val="0"/>
              </a:spcBef>
              <a:spcAft>
                <a:spcPts val="0"/>
              </a:spcAft>
              <a:buClrTx/>
              <a:buSzTx/>
              <a:buFontTx/>
              <a:buNone/>
              <a:tabLst/>
              <a:defRPr/>
            </a:pPr>
            <a:r>
              <a:rPr kumimoji="0" lang="en-US" altLang="ja-JP"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a:t>
            </a:r>
            <a:r>
              <a:rPr kumimoji="0" lang="ja-JP" altLang="en-US"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出典：新宿駅周辺防災対策協議会　新宿駅周辺地域都市再生緊急整備協議会　共催シンポジウム　講演資料</a:t>
            </a:r>
            <a:endParaRPr kumimoji="0" lang="en-US" altLang="ja-JP"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a:p>
            <a:pPr marL="0" marR="0" lvl="0" indent="0" defTabSz="914400" eaLnBrk="1" fontAlgn="auto" latinLnBrk="0" hangingPunct="1">
              <a:lnSpc>
                <a:spcPct val="100000"/>
              </a:lnSpc>
              <a:spcBef>
                <a:spcPts val="0"/>
              </a:spcBef>
              <a:spcAft>
                <a:spcPts val="0"/>
              </a:spcAft>
              <a:buClrTx/>
              <a:buSzTx/>
              <a:buFontTx/>
              <a:buNone/>
              <a:tabLst/>
              <a:defRPr/>
            </a:pPr>
            <a:r>
              <a:rPr kumimoji="0" lang="ja-JP" altLang="en-US"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　　　　　　丸の内総合法律事務所 弁護士 中野明安「災害対応における企業等の法的リスクと事業連携による地域防災のポイント」</a:t>
            </a:r>
            <a:r>
              <a:rPr kumimoji="0" lang="en-US" altLang="ja-JP"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25</a:t>
            </a:r>
            <a:r>
              <a:rPr kumimoji="0" lang="ja-JP" altLang="en-US"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頁（</a:t>
            </a:r>
            <a:r>
              <a:rPr kumimoji="0" lang="en-US" altLang="ja-JP"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2017</a:t>
            </a:r>
            <a:r>
              <a:rPr kumimoji="0" lang="ja-JP" altLang="en-US"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年</a:t>
            </a:r>
            <a:r>
              <a:rPr kumimoji="0" lang="en-US" altLang="ja-JP"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2</a:t>
            </a:r>
            <a:r>
              <a:rPr kumimoji="0" lang="ja-JP" altLang="en-US"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月</a:t>
            </a:r>
            <a:r>
              <a:rPr kumimoji="0" lang="en-US" altLang="ja-JP"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17</a:t>
            </a:r>
            <a:r>
              <a:rPr kumimoji="0" lang="ja-JP" altLang="en-US"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日） </a:t>
            </a:r>
            <a:endParaRPr kumimoji="0" lang="en-US" altLang="ja-JP" sz="10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p:cNvSpPr/>
          <p:nvPr/>
        </p:nvSpPr>
        <p:spPr>
          <a:xfrm>
            <a:off x="863891" y="62649"/>
            <a:ext cx="9034468" cy="400110"/>
          </a:xfrm>
          <a:prstGeom prst="rect">
            <a:avLst/>
          </a:prstGeom>
        </p:spPr>
        <p:txBody>
          <a:bodyPr wrap="square">
            <a:spAutoFit/>
          </a:bodyPr>
          <a:lstStyle/>
          <a:p>
            <a:pPr marL="0" lvl="1"/>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帰宅</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希望者用 「確認書」（例</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endParaRPr lang="en-US" altLang="ja-JP" sz="2000" kern="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2282724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0"/>
          </p:nvPr>
        </p:nvSpPr>
        <p:spPr/>
        <p:txBody>
          <a:bodyPr/>
          <a:lstStyle/>
          <a:p>
            <a:pPr>
              <a:defRPr/>
            </a:pPr>
            <a:fld id="{E19F472C-D9C7-4D72-B04B-B127C01FB69D}" type="slidenum">
              <a:rPr lang="ja-JP" altLang="en-US" smtClean="0">
                <a:solidFill>
                  <a:srgbClr val="FFFFFF">
                    <a:lumMod val="85000"/>
                  </a:srgbClr>
                </a:solidFill>
              </a:rPr>
              <a:pPr>
                <a:defRPr/>
              </a:pPr>
              <a:t>4</a:t>
            </a:fld>
            <a:endParaRPr lang="ja-JP" altLang="en-US">
              <a:solidFill>
                <a:srgbClr val="FFFFFF">
                  <a:lumMod val="85000"/>
                </a:srgbClr>
              </a:solidFill>
            </a:endParaRPr>
          </a:p>
        </p:txBody>
      </p:sp>
      <p:sp>
        <p:nvSpPr>
          <p:cNvPr id="6" name="正方形/長方形 5"/>
          <p:cNvSpPr/>
          <p:nvPr/>
        </p:nvSpPr>
        <p:spPr>
          <a:xfrm>
            <a:off x="9888" y="30711"/>
            <a:ext cx="871475" cy="432048"/>
          </a:xfrm>
          <a:prstGeom prst="rect">
            <a:avLst/>
          </a:prstGeom>
          <a:solidFill>
            <a:sysClr val="window" lastClr="FFFFFF"/>
          </a:solidFill>
          <a:ln w="25400" cap="flat" cmpd="sng" algn="ctr">
            <a:solidFill>
              <a:sysClr val="windowText" lastClr="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資料３</a:t>
            </a:r>
          </a:p>
        </p:txBody>
      </p:sp>
      <p:sp>
        <p:nvSpPr>
          <p:cNvPr id="7" name="正方形/長方形 6"/>
          <p:cNvSpPr/>
          <p:nvPr/>
        </p:nvSpPr>
        <p:spPr>
          <a:xfrm>
            <a:off x="863891" y="62649"/>
            <a:ext cx="9034468" cy="400110"/>
          </a:xfrm>
          <a:prstGeom prst="rect">
            <a:avLst/>
          </a:prstGeom>
        </p:spPr>
        <p:txBody>
          <a:bodyPr wrap="square">
            <a:spAutoFit/>
          </a:bodyPr>
          <a:lstStyle/>
          <a:p>
            <a:pPr marL="0" lvl="1"/>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イベント</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対応</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ヒント集（スタート時の滞留方針検討～</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No.5</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endParaRPr lang="en-US" altLang="ja-JP" sz="2000" kern="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300662809"/>
              </p:ext>
            </p:extLst>
          </p:nvPr>
        </p:nvGraphicFramePr>
        <p:xfrm>
          <a:off x="128464" y="620688"/>
          <a:ext cx="9649069" cy="5817538"/>
        </p:xfrm>
        <a:graphic>
          <a:graphicData uri="http://schemas.openxmlformats.org/drawingml/2006/table">
            <a:tbl>
              <a:tblPr/>
              <a:tblGrid>
                <a:gridCol w="441940"/>
                <a:gridCol w="385493"/>
                <a:gridCol w="454083"/>
                <a:gridCol w="452300"/>
                <a:gridCol w="2586662"/>
                <a:gridCol w="288032"/>
                <a:gridCol w="5040559"/>
              </a:tblGrid>
              <a:tr h="359939">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a:t>
                      </a:r>
                      <a:r>
                        <a:rPr 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No.</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時</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レベル</a:t>
                      </a:r>
                      <a:endPar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イベント内容</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イベント対応のヒント</a:t>
                      </a:r>
                    </a:p>
                  </a:txBody>
                  <a:tcPr marL="1358" marR="1358" marT="1358" marB="0" anchor="ctr">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r>
              <a:tr h="180769">
                <a:tc rowSpan="5">
                  <a:txBody>
                    <a:bodyPr/>
                    <a:lstStyle/>
                    <a:p>
                      <a:pPr algn="ct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5">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5">
                  <a:txBody>
                    <a:bodyPr/>
                    <a:lstStyle/>
                    <a:p>
                      <a:pPr algn="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スタート時</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5">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5">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進行資料</a:t>
                      </a:r>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p.24</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滞留方針を決める⇒「滞留方針一覧」</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36000">
                    <a:lnL w="6350" cap="flat" cmpd="sng" algn="ctr">
                      <a:solidFill>
                        <a:srgbClr val="000000"/>
                      </a:solidFill>
                      <a:prstDash val="solid"/>
                      <a:round/>
                      <a:headEnd type="none" w="med" len="med"/>
                      <a:tailEnd type="none" w="med" len="med"/>
                    </a:lnL>
                    <a:lnR>
                      <a:noFill/>
                    </a:lnR>
                    <a:lnT w="25400" cap="flat" cmpd="dbl"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地元自治体から、一斉帰宅抑制のため従業員を滞留させるよう要請されています。</a:t>
                      </a:r>
                    </a:p>
                  </a:txBody>
                  <a:tcPr marL="1358" marR="1358" marT="1358" marB="36000">
                    <a:lnL>
                      <a:noFill/>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a:noFill/>
                    </a:lnB>
                  </a:tcPr>
                </a:tc>
              </a:tr>
              <a:tr h="395396">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3600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事業所内には、従業員（男女）</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出張者</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来客がおり、障害や持病のある人、日本語が話せない外国人、ＬＧＢＴの方も含まれています。配慮を要する人のニーズも念頭に置いて、「滞留方針一覧」の内容を検討してください。</a:t>
                      </a:r>
                    </a:p>
                  </a:txBody>
                  <a:tcPr marL="1358" marR="1358" marT="1358" marB="36000">
                    <a:lnL>
                      <a:noFill/>
                    </a:lnL>
                    <a:lnR w="6350" cap="flat" cmpd="sng" algn="ctr">
                      <a:solidFill>
                        <a:srgbClr val="000000"/>
                      </a:solidFill>
                      <a:prstDash val="solid"/>
                      <a:round/>
                      <a:headEnd type="none" w="med" len="med"/>
                      <a:tailEnd type="none" w="med" len="med"/>
                    </a:lnR>
                    <a:lnT>
                      <a:noFill/>
                    </a:lnT>
                    <a:lnB>
                      <a:noFill/>
                    </a:lnB>
                  </a:tcPr>
                </a:tc>
              </a:tr>
              <a:tr h="35993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3600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人事総務担当は、外見から分からないけれども配慮を要する個人の機微（センシティブ）情報を保有しています。機微情報を開示するとしたら、何のために、誰に対し開示しますか。</a:t>
                      </a:r>
                    </a:p>
                  </a:txBody>
                  <a:tcPr marL="1358" marR="1358" marT="1358" marB="36000">
                    <a:lnL>
                      <a:noFill/>
                    </a:lnL>
                    <a:lnR w="6350" cap="flat" cmpd="sng" algn="ctr">
                      <a:solidFill>
                        <a:srgbClr val="000000"/>
                      </a:solidFill>
                      <a:prstDash val="solid"/>
                      <a:round/>
                      <a:headEnd type="none" w="med" len="med"/>
                      <a:tailEnd type="none" w="med" len="med"/>
                    </a:lnR>
                    <a:lnT>
                      <a:noFill/>
                    </a:lnT>
                    <a:lnB>
                      <a:noFill/>
                    </a:lnB>
                  </a:tcPr>
                </a:tc>
              </a:tr>
              <a:tr h="18076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④</a:t>
                      </a:r>
                    </a:p>
                  </a:txBody>
                  <a:tcPr marL="1358" marR="1358" marT="1358" marB="3600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会議室等の利用については、先々のことを見据えた計画的なスペース配分が望まれます。</a:t>
                      </a:r>
                    </a:p>
                  </a:txBody>
                  <a:tcPr marL="1358" marR="1358" marT="1358" marB="36000">
                    <a:lnL>
                      <a:noFill/>
                    </a:lnL>
                    <a:lnR w="6350" cap="flat" cmpd="sng" algn="ctr">
                      <a:solidFill>
                        <a:srgbClr val="000000"/>
                      </a:solidFill>
                      <a:prstDash val="solid"/>
                      <a:round/>
                      <a:headEnd type="none" w="med" len="med"/>
                      <a:tailEnd type="none" w="med" len="med"/>
                    </a:lnR>
                    <a:lnT>
                      <a:noFill/>
                    </a:lnT>
                    <a:lnB>
                      <a:noFill/>
                    </a:lnB>
                  </a:tcPr>
                </a:tc>
              </a:tr>
              <a:tr h="17967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⑤</a:t>
                      </a:r>
                    </a:p>
                  </a:txBody>
                  <a:tcPr marL="1358" marR="1358" marT="1358" marB="3600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現在の状況と会社の方針を明確にし、在館者全員と共有する必要があります。</a:t>
                      </a:r>
                    </a:p>
                  </a:txBody>
                  <a:tcPr marL="1358" marR="1358" marT="1358" marB="3600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296578">
                <a:tc rowSpan="3">
                  <a:txBody>
                    <a:bodyPr/>
                    <a:lstStyle/>
                    <a:p>
                      <a:pPr algn="ct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12:05</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上級者向け</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社内から帰らせてほしいという要望があがっています。</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3600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滞留方針を一律に当てはめることは現実的ではなく</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、従業員</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の個別の事情を考慮し、帰宅を許可するかどうかの</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判断を行うことも重要です。</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3600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3600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帰宅可否の判断基準の例を別紙（資料１）に紹介しています。参考にしてください。</a:t>
                      </a:r>
                    </a:p>
                  </a:txBody>
                  <a:tcPr marL="1358" marR="1358" marT="1358" marB="36000">
                    <a:lnL>
                      <a:noFill/>
                    </a:lnL>
                    <a:lnR w="6350" cap="flat" cmpd="sng" algn="ctr">
                      <a:solidFill>
                        <a:srgbClr val="000000"/>
                      </a:solidFill>
                      <a:prstDash val="solid"/>
                      <a:round/>
                      <a:headEnd type="none" w="med" len="med"/>
                      <a:tailEnd type="none" w="med" len="med"/>
                    </a:lnR>
                    <a:lnT>
                      <a:noFill/>
                    </a:lnT>
                    <a:lnB>
                      <a:noFill/>
                    </a:lnB>
                  </a:tcPr>
                </a:tc>
              </a:tr>
              <a:tr h="35993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3600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帰宅させる場合の注意事項や、伝達しておくべき点は何でしょうか（帰宅後</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の報告要請について</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、今後の出勤に</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ついて、安全に関する情報の提供</a:t>
                      </a:r>
                      <a:r>
                        <a:rPr lang="ja-JP" altLang="en-US" sz="1000" b="0" i="0" u="none" strike="noStrike" baseline="0"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等</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p>
                  </a:txBody>
                  <a:tcPr marL="1358" marR="1358" marT="1358" marB="3600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269556">
                <a:tc rowSpan="2">
                  <a:txBody>
                    <a:bodyPr/>
                    <a:lstStyle/>
                    <a:p>
                      <a:pPr algn="ct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12:30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TV</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の報道情報です。「公共交通機関は当面運転再開の目途がたたず、復旧には数時間を要するとのことです。</a:t>
                      </a:r>
                      <a:r>
                        <a:rPr lang="ja-JP" altLang="en-US" sz="1000" b="0" i="0" u="none" strike="noStrike" dirty="0" err="1"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ひがしの</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市内の主要幹線道路では交通規制が敷かれ、緊急車両以外の通行ができません。」</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3600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いつ安全な帰宅が可能になるか、まだ分かりません。最悪の場合、数日間の滞留が必要となるかもしれません。どのような準備が</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必要と考えられますか。</a:t>
                      </a:r>
                      <a:endPar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3600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41402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3600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館内の滞留者にも情報を提供する必要があるのではないでしょうか。情報の伝達には、どのような方法が考えられるでしょうか。視覚や聴覚に障害のある方、日本語のわからない方への配慮はどのようにすべきでしょうか。</a:t>
                      </a:r>
                      <a:endPar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3600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59939">
                <a:tc rowSpan="2">
                  <a:txBody>
                    <a:bodyPr/>
                    <a:lstStyle/>
                    <a:p>
                      <a:pPr algn="ct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ct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13:10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来客の鎌田さん（人物番号</a:t>
                      </a:r>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314</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）が、「ペースメーカーを入れているのですが、周りで携帯電話等をつかっているのが気になります。なんとかなりませんか？」</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3600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要配慮者優先スペース（電車のシルバーシートと同様の配慮を在館者に求めるスペース）を設ける等、お互いが譲り合えるようにする対策を検討してください。</a:t>
                      </a:r>
                    </a:p>
                  </a:txBody>
                  <a:tcPr marL="1358" marR="1358" marT="1358" marB="3600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35993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3600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事業所内のスペースは有限です。このほかに、どのようなスペースが必要になるかを考慮して、計画的に配分する必要があります。</a:t>
                      </a:r>
                    </a:p>
                  </a:txBody>
                  <a:tcPr marL="1358" marR="1358" marT="1358" marB="3600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80769">
                <a:tc rowSpan="4">
                  <a:txBody>
                    <a:bodyPr/>
                    <a:lstStyle/>
                    <a:p>
                      <a:pPr algn="ct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4</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4">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4">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13:45</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4">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発災時に外出していた従業員が帰ってきました。</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3600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体力を消耗しているかもしれません。</a:t>
                      </a:r>
                    </a:p>
                  </a:txBody>
                  <a:tcPr marL="1358" marR="1358" marT="1358" marB="3600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8076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3600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滞留方針を伝える必要があります。</a:t>
                      </a:r>
                    </a:p>
                  </a:txBody>
                  <a:tcPr marL="1358" marR="1358" marT="1358" marB="36000">
                    <a:lnL>
                      <a:noFill/>
                    </a:lnL>
                    <a:lnR w="6350" cap="flat" cmpd="sng" algn="ctr">
                      <a:solidFill>
                        <a:srgbClr val="000000"/>
                      </a:solidFill>
                      <a:prstDash val="solid"/>
                      <a:round/>
                      <a:headEnd type="none" w="med" len="med"/>
                      <a:tailEnd type="none" w="med" len="med"/>
                    </a:lnR>
                    <a:lnT>
                      <a:noFill/>
                    </a:lnT>
                    <a:lnB>
                      <a:noFill/>
                    </a:lnB>
                  </a:tcPr>
                </a:tc>
              </a:tr>
              <a:tr h="18076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3600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彼らから街中の状況をヒアリングできます。事業所内で共有するため、どんな情報を聞くべきでしょうか。</a:t>
                      </a:r>
                    </a:p>
                  </a:txBody>
                  <a:tcPr marL="1358" marR="1358" marT="1358" marB="36000">
                    <a:lnL>
                      <a:noFill/>
                    </a:lnL>
                    <a:lnR w="6350" cap="flat" cmpd="sng" algn="ctr">
                      <a:solidFill>
                        <a:srgbClr val="000000"/>
                      </a:solidFill>
                      <a:prstDash val="solid"/>
                      <a:round/>
                      <a:headEnd type="none" w="med" len="med"/>
                      <a:tailEnd type="none" w="med" len="med"/>
                    </a:lnR>
                    <a:lnT>
                      <a:noFill/>
                    </a:lnT>
                    <a:lnB>
                      <a:noFill/>
                    </a:lnB>
                  </a:tcPr>
                </a:tc>
              </a:tr>
              <a:tr h="35993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④</a:t>
                      </a:r>
                    </a:p>
                  </a:txBody>
                  <a:tcPr marL="1358" marR="1358" marT="1358" marB="3600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在館者だけでなく、外出中</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休暇中の従業員の安否を確認しましたか。未確認の場合は、安否不明者や対応が必要な人がいないか、確認してください。</a:t>
                      </a:r>
                    </a:p>
                  </a:txBody>
                  <a:tcPr marL="1358" marR="1358" marT="1358" marB="3600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80769">
                <a:tc rowSpan="2">
                  <a:txBody>
                    <a:bodyPr/>
                    <a:lstStyle/>
                    <a:p>
                      <a:pPr algn="ct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5</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14:00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2">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営業部営業１課の遠藤さん（社員番号</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149</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）と品質保証部品質保証課の栃木さん（社員番号</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268</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）から要望です</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「家族とずっと連絡がとれず、心配なので、帰宅したい」</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3600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No.1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のヒント参照</a:t>
                      </a:r>
                    </a:p>
                  </a:txBody>
                  <a:tcPr marL="1358" marR="1358" marT="1358" marB="3600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46640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p>
                  </a:txBody>
                  <a:tcPr marL="1358" marR="1358" marT="1358" marB="3600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このような要望が出ないように、平時から取り組みを進めることが重要です。</a:t>
                      </a:r>
                    </a:p>
                  </a:txBody>
                  <a:tcPr marL="1358" marR="1358" marT="1358" marB="3600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131899487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0"/>
          </p:nvPr>
        </p:nvSpPr>
        <p:spPr/>
        <p:txBody>
          <a:bodyPr/>
          <a:lstStyle/>
          <a:p>
            <a:pPr>
              <a:defRPr/>
            </a:pPr>
            <a:fld id="{E19F472C-D9C7-4D72-B04B-B127C01FB69D}" type="slidenum">
              <a:rPr lang="ja-JP" altLang="en-US" smtClean="0">
                <a:solidFill>
                  <a:srgbClr val="FFFFFF">
                    <a:lumMod val="85000"/>
                  </a:srgbClr>
                </a:solidFill>
              </a:rPr>
              <a:pPr>
                <a:defRPr/>
              </a:pPr>
              <a:t>5</a:t>
            </a:fld>
            <a:endParaRPr lang="ja-JP" altLang="en-US">
              <a:solidFill>
                <a:srgbClr val="FFFFFF">
                  <a:lumMod val="85000"/>
                </a:srgbClr>
              </a:solidFill>
            </a:endParaRPr>
          </a:p>
        </p:txBody>
      </p:sp>
      <p:sp>
        <p:nvSpPr>
          <p:cNvPr id="6" name="正方形/長方形 5"/>
          <p:cNvSpPr/>
          <p:nvPr/>
        </p:nvSpPr>
        <p:spPr>
          <a:xfrm>
            <a:off x="9888" y="30711"/>
            <a:ext cx="871475" cy="432048"/>
          </a:xfrm>
          <a:prstGeom prst="rect">
            <a:avLst/>
          </a:prstGeom>
          <a:solidFill>
            <a:sysClr val="window" lastClr="FFFFFF"/>
          </a:solidFill>
          <a:ln w="25400" cap="flat" cmpd="sng" algn="ctr">
            <a:solidFill>
              <a:sysClr val="windowText" lastClr="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資料３</a:t>
            </a:r>
          </a:p>
        </p:txBody>
      </p:sp>
      <p:sp>
        <p:nvSpPr>
          <p:cNvPr id="7" name="正方形/長方形 6"/>
          <p:cNvSpPr/>
          <p:nvPr/>
        </p:nvSpPr>
        <p:spPr>
          <a:xfrm>
            <a:off x="863891" y="62649"/>
            <a:ext cx="9034468" cy="400110"/>
          </a:xfrm>
          <a:prstGeom prst="rect">
            <a:avLst/>
          </a:prstGeom>
        </p:spPr>
        <p:txBody>
          <a:bodyPr wrap="square">
            <a:spAutoFit/>
          </a:bodyPr>
          <a:lstStyle/>
          <a:p>
            <a:pPr marL="0" lvl="1"/>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イベント</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対応</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ヒント集（</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No.6</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No.12</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endParaRPr lang="en-US" altLang="ja-JP" sz="2000" kern="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607826206"/>
              </p:ext>
            </p:extLst>
          </p:nvPr>
        </p:nvGraphicFramePr>
        <p:xfrm>
          <a:off x="128464" y="692696"/>
          <a:ext cx="9553870" cy="5809220"/>
        </p:xfrm>
        <a:graphic>
          <a:graphicData uri="http://schemas.openxmlformats.org/drawingml/2006/table">
            <a:tbl>
              <a:tblPr/>
              <a:tblGrid>
                <a:gridCol w="432048"/>
                <a:gridCol w="432048"/>
                <a:gridCol w="432048"/>
                <a:gridCol w="504056"/>
                <a:gridCol w="2448272"/>
                <a:gridCol w="288032"/>
                <a:gridCol w="5017366"/>
              </a:tblGrid>
              <a:tr h="441228">
                <a:tc>
                  <a:txBody>
                    <a:bodyPr/>
                    <a:lstStyle/>
                    <a:p>
                      <a:pPr marL="0" algn="ctr" defTabSz="914400" rtl="0" eaLnBrk="1" fontAlgn="ctr" latinLnBrk="0" hangingPunct="1"/>
                      <a:r>
                        <a:rPr kumimoji="1" lang="ja-JP" altLang="en-US" sz="1000" b="1"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a:t>
                      </a:r>
                      <a:r>
                        <a:rPr kumimoji="1" lang="en-US" sz="1000" b="1"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No.</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marL="0" algn="ctr" defTabSz="914400" rtl="0" eaLnBrk="1" fontAlgn="ctr" latinLnBrk="0" hangingPunct="1"/>
                      <a:r>
                        <a:rPr kumimoji="1" lang="ja-JP" altLang="en-US" sz="1000" b="1"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marL="0" algn="ctr" defTabSz="914400" rtl="0" eaLnBrk="1" fontAlgn="ctr" latinLnBrk="0" hangingPunct="1"/>
                      <a:r>
                        <a:rPr kumimoji="1" lang="ja-JP" altLang="en-US" sz="1000" b="1"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時</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marL="0" algn="ctr" defTabSz="914400" rtl="0" eaLnBrk="1" fontAlgn="ctr" latinLnBrk="0" hangingPunct="1"/>
                      <a:r>
                        <a:rPr kumimoji="1" lang="ja-JP" altLang="en-US" sz="1000" b="1" i="0" u="none" strike="noStrike" kern="1200"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レベル</a:t>
                      </a:r>
                      <a:endParaRPr kumimoji="1" lang="ja-JP" altLang="en-US" sz="1000" b="1"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marL="0" algn="ctr" defTabSz="914400" rtl="0" eaLnBrk="1" fontAlgn="ctr" latinLnBrk="0" hangingPunct="1"/>
                      <a:r>
                        <a:rPr kumimoji="1" lang="ja-JP" altLang="en-US" sz="1000" b="1" i="0" u="none" strike="noStrike" kern="12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イベント内容</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marL="0" algn="ctr" defTabSz="914400" rtl="0" eaLnBrk="1" fontAlgn="ctr" latinLnBrk="0" hangingPunct="1"/>
                      <a:r>
                        <a:rPr kumimoji="1" lang="ja-JP" altLang="en-US" sz="1000" b="1"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marL="0" algn="ctr" defTabSz="914400" rtl="0" eaLnBrk="1" fontAlgn="ctr" latinLnBrk="0" hangingPunct="1"/>
                      <a:r>
                        <a:rPr kumimoji="1" lang="ja-JP" altLang="en-US" sz="1000" b="1"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イベント対応のヒント</a:t>
                      </a:r>
                    </a:p>
                  </a:txBody>
                  <a:tcPr marL="1358" marR="1358" marT="1358" marB="0" anchor="ctr">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r>
              <a:tr h="188477">
                <a:tc rowSpan="3">
                  <a:txBody>
                    <a:bodyPr/>
                    <a:lstStyle/>
                    <a:p>
                      <a:pPr algn="ct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6</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14:15</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上級者向け</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従業員の子供と友人（中学生）計</a:t>
                      </a:r>
                      <a:r>
                        <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8</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人が、近くまで遊びに来ていて帰れなくなったので保護を求めてきました。</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25400" cap="flat" cmpd="dbl"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社外からの来訪者を受け入れる場合、どのようなことが問題になると考えらえますか。</a:t>
                      </a:r>
                      <a:endParaRPr lang="en-US" altLang="ja-JP"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a:noFill/>
                    </a:lnB>
                  </a:tcPr>
                </a:tc>
              </a:tr>
              <a:tr h="373626">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②</a:t>
                      </a:r>
                      <a:endPar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noFill/>
                      <a:prstDash val="solid"/>
                      <a:round/>
                      <a:headEnd type="none" w="med" len="med"/>
                      <a:tailEnd type="none" w="med" len="med"/>
                    </a:lnB>
                  </a:tcPr>
                </a:tc>
                <a:tc>
                  <a:txBody>
                    <a:bodyPr/>
                    <a:lstStyle/>
                    <a:p>
                      <a:pPr algn="l"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来訪者を受け入れる場合には、守ってもらうべきルールや滞在の条件について説明し、同意してもらうことが必要です。</a:t>
                      </a:r>
                      <a:endPar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noFill/>
                      <a:prstDash val="solid"/>
                      <a:round/>
                      <a:headEnd type="none" w="med" len="med"/>
                      <a:tailEnd type="none" w="med" len="med"/>
                    </a:lnB>
                  </a:tcPr>
                </a:tc>
              </a:tr>
              <a:tr h="220805">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③</a:t>
                      </a:r>
                      <a:endPar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来訪者が未成年の場合には、どのような配慮が必要と考えられますか。</a:t>
                      </a:r>
                      <a:endPar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360040">
                <a:tc rowSpan="2">
                  <a:txBody>
                    <a:bodyPr/>
                    <a:lstStyle/>
                    <a:p>
                      <a:pPr marL="0" algn="ctr" defTabSz="914400" rtl="0" eaLnBrk="1" fontAlgn="t" latinLnBrk="0" hangingPunct="1"/>
                      <a:r>
                        <a:rPr kumimoji="1" lang="en-US" altLang="ja-JP" sz="1000" b="0"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7</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marL="0" algn="l" defTabSz="914400" rtl="0" eaLnBrk="1" fontAlgn="t" latinLnBrk="0" hangingPunct="1"/>
                      <a:r>
                        <a:rPr kumimoji="1" lang="en-US" altLang="ja-JP" sz="1000" b="0"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kumimoji="1" lang="ja-JP" altLang="en-US" sz="1000" b="0"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marL="0" algn="r" defTabSz="914400" rtl="0" eaLnBrk="1" fontAlgn="t" latinLnBrk="0" hangingPunct="1"/>
                      <a:r>
                        <a:rPr kumimoji="1" lang="en-US" altLang="ja-JP" sz="1000" b="0" i="0" u="none" strike="noStrike" kern="1200"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14:30</a:t>
                      </a:r>
                    </a:p>
                  </a:txBody>
                  <a:tcPr marL="9525" marR="9525" marT="9525"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marL="0" marR="0" indent="0" algn="ctr" defTabSz="914400" rtl="0" eaLnBrk="1" fontAlgn="t" latinLnBrk="0" hangingPunct="1">
                        <a:lnSpc>
                          <a:spcPct val="100000"/>
                        </a:lnSpc>
                        <a:spcBef>
                          <a:spcPts val="0"/>
                        </a:spcBef>
                        <a:spcAft>
                          <a:spcPts val="0"/>
                        </a:spcAft>
                        <a:buClrTx/>
                        <a:buSzTx/>
                        <a:buFontTx/>
                        <a:buNone/>
                        <a:tabLst/>
                        <a:defRPr/>
                      </a:pPr>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上級者向け</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来客のバースさん（人物番号</a:t>
                      </a:r>
                      <a:r>
                        <a:rPr lang="en-US" altLang="ja-JP"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304</a:t>
                      </a:r>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）から英語で問合せです。「本日帰国予定だったが、航空会社と電話が繋がらない。何が起こっているか状況が分からないし、これからどうすればいいか？」</a:t>
                      </a:r>
                      <a:endPar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①</a:t>
                      </a:r>
                      <a:endPar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なじみのない土地で被災する方々にとって、情報を得ること自体が、非常に困難です。現在わかっている状況を、予断を排除して正確に伝えることが重要です。</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36004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②</a:t>
                      </a:r>
                      <a:endPar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indent="0" algn="l" defTabSz="914400" rtl="0" eaLnBrk="1" fontAlgn="t" latinLnBrk="0" hangingPunct="1">
                        <a:lnSpc>
                          <a:spcPct val="100000"/>
                        </a:lnSpc>
                        <a:spcBef>
                          <a:spcPts val="0"/>
                        </a:spcBef>
                        <a:spcAft>
                          <a:spcPts val="0"/>
                        </a:spcAft>
                        <a:buClrTx/>
                        <a:buSzTx/>
                        <a:buFontTx/>
                        <a:buNone/>
                        <a:tabLst/>
                        <a:defRPr/>
                      </a:pPr>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有事には、お互いに助け合うことが重要です。社内でボランティアを募り、定期的に情報提供するように対応を依頼する等、可能な対応を検討してください。</a:t>
                      </a: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504056">
                <a:tc>
                  <a:txBody>
                    <a:bodyPr/>
                    <a:lstStyle/>
                    <a:p>
                      <a:pPr algn="ct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8</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１日目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15:00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l"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東西線</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の中央駅</a:t>
                      </a:r>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からクマ駅</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までが復旧しました。</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再開直後の駅周辺や</a:t>
                      </a:r>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道路は、たいへん混雑することが予想されます。人々が将棋倒しになって死傷したり、余震が発生し、落下物が落ちてきても逃げる場所がない等の危険も懸念されます。慎重</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に対応することが重要です。</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75290">
                <a:tc rowSpan="2">
                  <a:txBody>
                    <a:bodyPr/>
                    <a:lstStyle/>
                    <a:p>
                      <a:pPr algn="ct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9</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16:30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2">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営業部営業２課の内田さん（社員番号</a:t>
                      </a:r>
                      <a:r>
                        <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187</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）と技術部技術１課の渡部さん（社員番号</a:t>
                      </a:r>
                      <a:r>
                        <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219</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）から要望です。「ペットが心配なので帰りたい」</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人によってはペットも家族と同様の存在です。家族の事情を配慮するのと同様に扱う必要があると考えられます。</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88477">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イベント</a:t>
                      </a:r>
                      <a:r>
                        <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No.1</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のヒント参照</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88477">
                <a:tc rowSpan="2">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10</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17:00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上級者向け</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品質保証部品質保証課の秋田さん（社員番号</a:t>
                      </a:r>
                      <a:r>
                        <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267</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）から質問です「人工透析を受けています。</a:t>
                      </a:r>
                      <a:r>
                        <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24</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時間以内に透析を受ける必要があるのですが、近隣に人工透析を受けられる病院はありませんか」</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地域で受入可能な透析機関については、原則として、</a:t>
                      </a:r>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保健所等に問い合わせることが求められますが、災害発生時には、連絡がつかない可能性があります。日常から災害時の対応について準備しておくよう、従業員を啓発しておくことが重要です</a:t>
                      </a:r>
                      <a:endParaRPr lang="en-US" altLang="ja-JP"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298636">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特別なケアが必要な従業員については、周囲の理解を得ておくことも重要です。</a:t>
                      </a:r>
                      <a:endPar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88477">
                <a:tc rowSpan="3">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11</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18:00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3">
                  <a:txBody>
                    <a:bodyPr/>
                    <a:lstStyle/>
                    <a:p>
                      <a:pPr algn="l"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みなみもり市を震源とする</a:t>
                      </a:r>
                      <a:r>
                        <a:rPr lang="en-US" altLang="ja-JP" sz="1000" b="0" i="0" u="none" strike="noStrike"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M7.9</a:t>
                      </a:r>
                      <a:r>
                        <a:rPr lang="ja-JP" altLang="en-US" sz="1000" b="0" i="0" u="none" strike="noStrike"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a:t>
                      </a:r>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広範囲で震度</a:t>
                      </a:r>
                      <a:r>
                        <a:rPr lang="en-US" altLang="ja-JP"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6</a:t>
                      </a:r>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強）の非常に大きな地震が発生しました。</a:t>
                      </a:r>
                      <a:r>
                        <a:rPr lang="ja-JP" altLang="en-US" sz="1000" b="0" i="0" u="none" strike="noStrike" dirty="0" err="1"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ひがしの</a:t>
                      </a:r>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市、にしやま市、みなみもり市全域で、電気・ガス・上下水道が停止しました。復旧の見込みは立っていません。鉄道は全て運転を見合わせています。信号が停止し、道路交通網は全面的に麻痺しています。</a:t>
                      </a:r>
                      <a:endPar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再度の安否確認が必要と考えられます（家族、外出者等）。</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88477">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情報を収集し、正確な情報を在館者と共有することも重要です。</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60004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平時から、余震の発生を考慮して計画を立てておくことが重要です。</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69612">
                <a:tc rowSpan="3">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12</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18:10</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技術部技術２課の松岡さん（社員番号</a:t>
                      </a:r>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256</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）が、いましがた</a:t>
                      </a:r>
                      <a:r>
                        <a:rPr lang="ja-JP" altLang="en-US" sz="1000" b="0" i="0" u="none" strike="noStrike" dirty="0" err="1"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の</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地震の揺れで転倒し、足を負傷しました。自力で歩けないようです。</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119</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番通報が必要と考えられます。しかし、救急車が来られない可能性も視野に入れておくべきでしょう。</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16961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近隣に災害拠点病院はありますか？病院の受入状況、病院までの搬送ルートの確認を行う必要があります。</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16961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皆さんで搬送する場合、どのような資機材を使うことが考えられますか？また、搬送に必要な人数、付き添いに必要な人数、連絡手段などは、どのようにすべきでしょうか。</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185544376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0"/>
          </p:nvPr>
        </p:nvSpPr>
        <p:spPr/>
        <p:txBody>
          <a:bodyPr/>
          <a:lstStyle/>
          <a:p>
            <a:pPr>
              <a:defRPr/>
            </a:pPr>
            <a:fld id="{E19F472C-D9C7-4D72-B04B-B127C01FB69D}" type="slidenum">
              <a:rPr lang="ja-JP" altLang="en-US" smtClean="0">
                <a:solidFill>
                  <a:srgbClr val="FFFFFF">
                    <a:lumMod val="85000"/>
                  </a:srgbClr>
                </a:solidFill>
              </a:rPr>
              <a:pPr>
                <a:defRPr/>
              </a:pPr>
              <a:t>6</a:t>
            </a:fld>
            <a:endParaRPr lang="ja-JP" altLang="en-US">
              <a:solidFill>
                <a:srgbClr val="FFFFFF">
                  <a:lumMod val="85000"/>
                </a:srgbClr>
              </a:solidFill>
            </a:endParaRPr>
          </a:p>
        </p:txBody>
      </p:sp>
      <p:sp>
        <p:nvSpPr>
          <p:cNvPr id="6" name="正方形/長方形 5"/>
          <p:cNvSpPr/>
          <p:nvPr/>
        </p:nvSpPr>
        <p:spPr>
          <a:xfrm>
            <a:off x="9888" y="30711"/>
            <a:ext cx="871475" cy="432048"/>
          </a:xfrm>
          <a:prstGeom prst="rect">
            <a:avLst/>
          </a:prstGeom>
          <a:solidFill>
            <a:sysClr val="window" lastClr="FFFFFF"/>
          </a:solidFill>
          <a:ln w="25400" cap="flat" cmpd="sng" algn="ctr">
            <a:solidFill>
              <a:sysClr val="windowText" lastClr="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資料３</a:t>
            </a:r>
          </a:p>
        </p:txBody>
      </p:sp>
      <p:sp>
        <p:nvSpPr>
          <p:cNvPr id="7" name="正方形/長方形 6"/>
          <p:cNvSpPr/>
          <p:nvPr/>
        </p:nvSpPr>
        <p:spPr>
          <a:xfrm>
            <a:off x="863891" y="62649"/>
            <a:ext cx="9034468" cy="400110"/>
          </a:xfrm>
          <a:prstGeom prst="rect">
            <a:avLst/>
          </a:prstGeom>
        </p:spPr>
        <p:txBody>
          <a:bodyPr wrap="square">
            <a:spAutoFit/>
          </a:bodyPr>
          <a:lstStyle/>
          <a:p>
            <a:pPr marL="0" lvl="1"/>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イベント</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対応</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ヒント集</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No.13</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No.18</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endParaRPr lang="en-US" altLang="ja-JP" sz="2000" kern="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915849173"/>
              </p:ext>
            </p:extLst>
          </p:nvPr>
        </p:nvGraphicFramePr>
        <p:xfrm>
          <a:off x="128465" y="692696"/>
          <a:ext cx="9649072" cy="5731747"/>
        </p:xfrm>
        <a:graphic>
          <a:graphicData uri="http://schemas.openxmlformats.org/drawingml/2006/table">
            <a:tbl>
              <a:tblPr/>
              <a:tblGrid>
                <a:gridCol w="432047"/>
                <a:gridCol w="360040"/>
                <a:gridCol w="432048"/>
                <a:gridCol w="504056"/>
                <a:gridCol w="2592288"/>
                <a:gridCol w="288032"/>
                <a:gridCol w="5040561"/>
              </a:tblGrid>
              <a:tr h="327313">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a:t>
                      </a:r>
                      <a:r>
                        <a:rPr 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No.</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時</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レベル</a:t>
                      </a:r>
                      <a:endPar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イベント内容</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イベント対応のヒント</a:t>
                      </a:r>
                    </a:p>
                  </a:txBody>
                  <a:tcPr marL="1358" marR="1358" marT="1358" marB="0" anchor="ctr">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r>
              <a:tr h="248751">
                <a:tc rowSpan="3">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13</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T w="25400" cap="flat" cmpd="dbl" algn="ctr">
                      <a:solidFill>
                        <a:srgbClr val="000000"/>
                      </a:solidFill>
                      <a:prstDash val="solid"/>
                      <a:round/>
                      <a:headEnd type="none" w="med" len="med"/>
                      <a:tailEnd type="none" w="med" len="med"/>
                    </a:lnT>
                    <a:solidFill>
                      <a:srgbClr val="CCFFFF"/>
                    </a:solidFill>
                  </a:tcPr>
                </a:tc>
                <a:tc rowSpan="3">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T w="25400" cap="flat" cmpd="dbl" algn="ctr">
                      <a:solidFill>
                        <a:srgbClr val="000000"/>
                      </a:solidFill>
                      <a:prstDash val="solid"/>
                      <a:round/>
                      <a:headEnd type="none" w="med" len="med"/>
                      <a:tailEnd type="none" w="med" len="med"/>
                    </a:lnT>
                    <a:solidFill>
                      <a:srgbClr val="CCFFFF"/>
                    </a:solidFill>
                  </a:tcPr>
                </a:tc>
                <a:tc rowSpan="3">
                  <a:txBody>
                    <a:bodyPr/>
                    <a:lstStyle/>
                    <a:p>
                      <a:pPr algn="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18:20</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T w="25400" cap="flat" cmpd="dbl" algn="ctr">
                      <a:solidFill>
                        <a:srgbClr val="000000"/>
                      </a:solidFill>
                      <a:prstDash val="solid"/>
                      <a:round/>
                      <a:headEnd type="none" w="med" len="med"/>
                      <a:tailEnd type="none" w="med" len="med"/>
                    </a:lnT>
                    <a:solidFill>
                      <a:srgbClr val="CCFFFF"/>
                    </a:solidFill>
                  </a:tcPr>
                </a:tc>
                <a:tc rowSpan="3">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みなみもり市の木造住宅密集地で大規模火災が発生しています。延焼が広範囲にわたり、消火の目途は立っていません。</a:t>
                      </a:r>
                    </a:p>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営業部営業３課の藤本さん（社員番号</a:t>
                      </a:r>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198</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）と品質保証部顧客サポート課の尾崎さん（社員番号</a:t>
                      </a:r>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290</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）から要望です。「</a:t>
                      </a:r>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歳の子供を預けている保育園と連絡がとれないので帰宅したい」</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T w="25400" cap="flat" cmpd="dbl" algn="ctr">
                      <a:solidFill>
                        <a:srgbClr val="000000"/>
                      </a:solidFill>
                      <a:prstDash val="solid"/>
                      <a:round/>
                      <a:headEnd type="none" w="med" len="med"/>
                      <a:tailEnd type="none" w="med" len="med"/>
                    </a:lnT>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R>
                      <a:noFill/>
                    </a:lnR>
                    <a:lnT w="25400" cap="flat" cmpd="dbl"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No.1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のヒント参照</a:t>
                      </a:r>
                    </a:p>
                  </a:txBody>
                  <a:tcPr marL="1358" marR="1358" marT="1358" marB="0">
                    <a:lnL>
                      <a:noFill/>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43204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帰宅する</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方向で大規模火災が発生して</a:t>
                      </a:r>
                      <a:r>
                        <a:rPr lang="ja-JP" altLang="en-US" sz="1000" b="0" i="0" u="none" strike="noStrike"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いる情報がある</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こと、</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夕刻で停電しており、真っ暗であること</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等</a:t>
                      </a:r>
                      <a:r>
                        <a:rPr lang="ja-JP" altLang="en-US" sz="1000" b="0" i="0" u="none" strike="noStrike"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から、企業と</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して従業員の安全のためにできることは何かを考える必要</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があります。</a:t>
                      </a: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432048">
                <a:tc vMerge="1">
                  <a:txBody>
                    <a:bodyPr/>
                    <a:lstStyle/>
                    <a:p>
                      <a:endParaRPr kumimoji="1" lang="ja-JP" altLang="en-US"/>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E2EFDA"/>
                    </a:solidFill>
                  </a:tcPr>
                </a:tc>
                <a:tc vMerge="1">
                  <a:txBody>
                    <a:bodyPr/>
                    <a:lstStyle/>
                    <a:p>
                      <a:endParaRPr kumimoji="1" lang="ja-JP" altLang="en-US"/>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E2EFDA"/>
                    </a:solidFill>
                  </a:tcPr>
                </a:tc>
                <a:tc vMerge="1">
                  <a:txBody>
                    <a:bodyPr/>
                    <a:lstStyle/>
                    <a:p>
                      <a:endParaRPr kumimoji="1" lang="ja-JP" altLang="en-US" dirty="0"/>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E2EFDA"/>
                    </a:solidFill>
                  </a:tcPr>
                </a:tc>
                <a:tc vMerge="1">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E2EFDA"/>
                    </a:solidFill>
                  </a:tcPr>
                </a:tc>
                <a:tc>
                  <a:txBody>
                    <a:bodyPr/>
                    <a:lstStyle/>
                    <a:p>
                      <a:pPr algn="ct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平時から</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、帰宅できない場合を想定し、関係者</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（保育園・小学校・福祉施設等を含む）との連絡手段を明確にしておく、災害時の行動プランを確認しておく等の準備が重要です。</a:t>
                      </a: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63415">
                <a:tc rowSpan="2">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14</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solidFill>
                      <a:srgbClr val="CCFFFF"/>
                    </a:solidFill>
                  </a:tcPr>
                </a:tc>
                <a:tc rowSpan="2">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solidFill>
                      <a:srgbClr val="CCFFFF"/>
                    </a:solidFill>
                  </a:tcPr>
                </a:tc>
                <a:tc rowSpan="2">
                  <a:txBody>
                    <a:bodyPr/>
                    <a:lstStyle/>
                    <a:p>
                      <a:pPr algn="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18:30</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solidFill>
                      <a:srgbClr val="CCFFFF"/>
                    </a:solidFill>
                  </a:tcPr>
                </a:tc>
                <a:tc rowSpan="2">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T w="6350" cap="flat" cmpd="sng" algn="ctr">
                      <a:solidFill>
                        <a:srgbClr val="000000"/>
                      </a:solidFill>
                      <a:prstDash val="solid"/>
                      <a:round/>
                      <a:headEnd type="none" w="med" len="med"/>
                      <a:tailEnd type="none" w="med" len="med"/>
                    </a:lnT>
                    <a:solidFill>
                      <a:srgbClr val="CCFFFF"/>
                    </a:solidFill>
                  </a:tcPr>
                </a:tc>
                <a:tc rowSpan="2">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日が暮れました。</a:t>
                      </a:r>
                      <a:b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b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一部の従業員が携帯電話やその他私用電子機器の充電をしています。</a:t>
                      </a:r>
                    </a:p>
                  </a:txBody>
                  <a:tcPr marL="1358" marR="1358" marT="1358" marB="0">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R>
                      <a:noFill/>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気温が下がってくることも考えられます。毛布等の備蓄品は配付しましたか。</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41264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非常用発電は石油燃料等を用いるものが一般的であり、燃料が尽きれば発電できなくなることから、節電が重要です。</a:t>
                      </a: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576064">
                <a:tc rowSpan="5">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15</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rowSpan="5">
                  <a:txBody>
                    <a:bodyPr/>
                    <a:lstStyle/>
                    <a:p>
                      <a:pPr algn="l"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rowSpan="5">
                  <a:txBody>
                    <a:bodyPr/>
                    <a:lstStyle/>
                    <a:p>
                      <a:pPr algn="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18:45</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rowSpan="5">
                  <a:txBody>
                    <a:bodyPr/>
                    <a:lstStyle/>
                    <a:p>
                      <a:pPr marL="0" marR="0" indent="0" algn="ctr" defTabSz="914400" rtl="0" eaLnBrk="1" fontAlgn="t" latinLnBrk="0" hangingPunct="1">
                        <a:lnSpc>
                          <a:spcPct val="100000"/>
                        </a:lnSpc>
                        <a:spcBef>
                          <a:spcPts val="0"/>
                        </a:spcBef>
                        <a:spcAft>
                          <a:spcPts val="0"/>
                        </a:spcAft>
                        <a:buClrTx/>
                        <a:buSzTx/>
                        <a:buFontTx/>
                        <a:buNone/>
                        <a:tabLst/>
                        <a:defRPr/>
                      </a:pPr>
                      <a:r>
                        <a:rPr lang="ja-JP" altLang="en-US" sz="1000" b="0" i="0" u="none" strike="noStrike"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上級者向け</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rowSpan="5">
                  <a:txBody>
                    <a:bodyPr/>
                    <a:lstStyle/>
                    <a:p>
                      <a:pPr algn="l" fontAlgn="t"/>
                      <a:r>
                        <a:rPr lang="ja-JP" altLang="en-US" sz="1000" b="0" i="0" u="none" strike="noStrike"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ビル管理会社から協力の要請です。</a:t>
                      </a:r>
                    </a:p>
                    <a:p>
                      <a:pPr algn="l" fontAlgn="t"/>
                      <a:r>
                        <a:rPr lang="ja-JP" altLang="en-US" sz="1000" b="0" i="0" u="none" strike="noStrike"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①外国人観光客がビル出入口に押し寄せ、当ビルへの受入を希望しています。貴社のフロアで受入できないでしょうか？</a:t>
                      </a:r>
                    </a:p>
                    <a:p>
                      <a:pPr algn="l" fontAlgn="t"/>
                      <a:r>
                        <a:rPr lang="ja-JP" altLang="en-US" sz="1000" b="0" i="0" u="none" strike="noStrike"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②当ビルに入居するテナントから、支援を求められています。貴社で可能な支援を申し出てください。</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外部の観光客を受け入れる場合、来客とは異なり、どのような方々かは分かりません。受け入れる場合に、最低限守ってもらうべき条件・ルールは何でしょうか？（滞在場所の制限、迷惑行為をしない、管理者の指示に従う、安全を担保できるものではないことをご納得いただく</a:t>
                      </a:r>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229837">
                <a:tc vMerge="1">
                  <a:txBody>
                    <a:bodyPr/>
                    <a:lstStyle/>
                    <a:p>
                      <a:endParaRPr kumimoji="1" lang="ja-JP" altLang="en-US"/>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vMerge="1">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条件・ルールをどのように伝えるべきでしょうか？（掲示、口頭説明、紙の配布等）</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56225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受容れないという選択をするにしても、納得してもらうためには、理由の説明や代替策（他の滞在場所の案内等）の提案が必要となるかもしれません。</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434337">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緊急時には、互いに助け合うことが重要です。ヒト・モノ・情報といった観点で、可能な支援を検討する必要があります。</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487954">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indent="0" algn="l" defTabSz="914400" rtl="0" eaLnBrk="1" fontAlgn="t" latinLnBrk="0" hangingPunct="1">
                        <a:lnSpc>
                          <a:spcPct val="100000"/>
                        </a:lnSpc>
                        <a:spcBef>
                          <a:spcPts val="0"/>
                        </a:spcBef>
                        <a:spcAft>
                          <a:spcPts val="0"/>
                        </a:spcAft>
                        <a:buClrTx/>
                        <a:buSzTx/>
                        <a:buFontTx/>
                        <a:buNone/>
                        <a:tabLst/>
                        <a:defRPr/>
                      </a:pP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在館者からボランティアを募集する場合は、業務の一環と位置づけるのか、あくまで共助の観点からのボランティアであり、業務ではないという位置づけにするのか、明確な方針があると良いでしょう。</a:t>
                      </a: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360040">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16</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l"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19:00</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会社を出て一度帰宅した複数の人が、階段を上って戻ってきました。</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イベントＮｏ</a:t>
                      </a:r>
                      <a:r>
                        <a:rPr lang="en-US" altLang="ja-JP"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.4</a:t>
                      </a:r>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のヒント①～③参照</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532520">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17</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l"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19:15</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人事・総務担当者から上申です。「疲労している従業員が増えています。対策本部のみなさんも、適宜休憩を取るようにしてください。」</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ctr"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①</a:t>
                      </a:r>
                      <a:endPar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smtClean="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有事対応は長時間にわたるため、定期的に休憩を取ることが重要ですが、引き継ぎや申し送りを行い、人が交代しても対応に困らないようにすることが重要です。</a:t>
                      </a:r>
                      <a:endPar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532520">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18</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l"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19:30</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出張中の社長から連絡です。「営業部営業３課の平野さん（社員番号</a:t>
                      </a:r>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206</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）の安否確認はとれているのか？」</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solidFill>
                      <a:srgbClr val="CCFFFF"/>
                    </a:solidFill>
                  </a:tcPr>
                </a:tc>
                <a:tc>
                  <a:txBody>
                    <a:bodyPr/>
                    <a:lstStyle/>
                    <a:p>
                      <a:pPr algn="ctr"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rPr>
                        <a:t>社長に伝えるべきは、平野さんの安否だけでしょうか。通常の安否確認の報告ルールはどのようになっていますか。</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15249063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0"/>
          </p:nvPr>
        </p:nvSpPr>
        <p:spPr/>
        <p:txBody>
          <a:bodyPr/>
          <a:lstStyle/>
          <a:p>
            <a:pPr>
              <a:defRPr/>
            </a:pPr>
            <a:fld id="{E19F472C-D9C7-4D72-B04B-B127C01FB69D}" type="slidenum">
              <a:rPr lang="ja-JP" altLang="en-US" smtClean="0">
                <a:solidFill>
                  <a:srgbClr val="FFFFFF">
                    <a:lumMod val="85000"/>
                  </a:srgbClr>
                </a:solidFill>
              </a:rPr>
              <a:pPr>
                <a:defRPr/>
              </a:pPr>
              <a:t>7</a:t>
            </a:fld>
            <a:endParaRPr lang="ja-JP" altLang="en-US">
              <a:solidFill>
                <a:srgbClr val="FFFFFF">
                  <a:lumMod val="85000"/>
                </a:srgbClr>
              </a:solidFill>
            </a:endParaRPr>
          </a:p>
        </p:txBody>
      </p:sp>
      <p:sp>
        <p:nvSpPr>
          <p:cNvPr id="6" name="正方形/長方形 5"/>
          <p:cNvSpPr/>
          <p:nvPr/>
        </p:nvSpPr>
        <p:spPr>
          <a:xfrm>
            <a:off x="9888" y="30711"/>
            <a:ext cx="871475" cy="432048"/>
          </a:xfrm>
          <a:prstGeom prst="rect">
            <a:avLst/>
          </a:prstGeom>
          <a:solidFill>
            <a:sysClr val="window" lastClr="FFFFFF"/>
          </a:solidFill>
          <a:ln w="25400" cap="flat" cmpd="sng" algn="ctr">
            <a:solidFill>
              <a:sysClr val="windowText" lastClr="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資料３</a:t>
            </a:r>
          </a:p>
        </p:txBody>
      </p:sp>
      <p:sp>
        <p:nvSpPr>
          <p:cNvPr id="7" name="正方形/長方形 6"/>
          <p:cNvSpPr/>
          <p:nvPr/>
        </p:nvSpPr>
        <p:spPr>
          <a:xfrm>
            <a:off x="863891" y="62649"/>
            <a:ext cx="9034468" cy="400110"/>
          </a:xfrm>
          <a:prstGeom prst="rect">
            <a:avLst/>
          </a:prstGeom>
        </p:spPr>
        <p:txBody>
          <a:bodyPr wrap="square">
            <a:spAutoFit/>
          </a:bodyPr>
          <a:lstStyle/>
          <a:p>
            <a:pPr marL="0" lvl="1"/>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イベント</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対応</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ヒント集</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No.19</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No.22</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endParaRPr lang="en-US" altLang="ja-JP" sz="2000" kern="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1602679161"/>
              </p:ext>
            </p:extLst>
          </p:nvPr>
        </p:nvGraphicFramePr>
        <p:xfrm>
          <a:off x="128465" y="692696"/>
          <a:ext cx="9649072" cy="4896544"/>
        </p:xfrm>
        <a:graphic>
          <a:graphicData uri="http://schemas.openxmlformats.org/drawingml/2006/table">
            <a:tbl>
              <a:tblPr/>
              <a:tblGrid>
                <a:gridCol w="432047"/>
                <a:gridCol w="360040"/>
                <a:gridCol w="432048"/>
                <a:gridCol w="504056"/>
                <a:gridCol w="2592288"/>
                <a:gridCol w="288032"/>
                <a:gridCol w="5040561"/>
              </a:tblGrid>
              <a:tr h="327313">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a:t>
                      </a:r>
                      <a:r>
                        <a:rPr 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No.</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時</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レベル</a:t>
                      </a:r>
                      <a:endPar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イベント内容</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イベント対応のヒント</a:t>
                      </a:r>
                    </a:p>
                  </a:txBody>
                  <a:tcPr marL="1358" marR="1358" marT="1358" marB="0" anchor="ctr">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r>
              <a:tr h="392767">
                <a:tc rowSpan="3">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19</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solidFill>
                      <a:srgbClr val="CCFFFF"/>
                    </a:solidFill>
                  </a:tcPr>
                </a:tc>
                <a:tc rowSpan="3">
                  <a:txBody>
                    <a:bodyPr/>
                    <a:lstStyle/>
                    <a:p>
                      <a:pPr algn="l"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solidFill>
                      <a:srgbClr val="CCFFFF"/>
                    </a:solidFill>
                  </a:tcPr>
                </a:tc>
                <a:tc rowSpan="3">
                  <a:txBody>
                    <a:bodyPr/>
                    <a:lstStyle/>
                    <a:p>
                      <a:pPr algn="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20:00</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solidFill>
                      <a:srgbClr val="CCFFFF"/>
                    </a:solidFill>
                  </a:tcPr>
                </a:tc>
                <a:tc rowSpan="3">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複数の女性従業員等から要望です。「疲れたので仮眠をとりたいが、まわりに男性がいると落ち着いて眠れない。なんとかならないか？」</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solidFill>
                      <a:srgbClr val="CCFFFF"/>
                    </a:solidFill>
                  </a:tcPr>
                </a:tc>
                <a:tc>
                  <a:txBody>
                    <a:bodyPr/>
                    <a:lstStyle/>
                    <a:p>
                      <a:pPr algn="ctr"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25400" cap="flat" cmpd="dbl"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スカートをはいている場合をはじめ、男性の目があると安心して横になれないという女性は多いと考えられます。どのような配慮が考えられますか。</a:t>
                      </a:r>
                    </a:p>
                  </a:txBody>
                  <a:tcPr marL="1358" marR="1358" marT="1358" marB="0">
                    <a:lnL>
                      <a:noFill/>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28803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ＬＧＢＴの方にも同様の配慮が必要ではないでしょうか。</a:t>
                      </a: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tcPr>
                </a:tc>
              </a:tr>
              <a:tr h="43204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その他にも、例えば、人に見られずに薬を服用したい（インシュリン等の注射の方も居るかもしれません）など、様々な事情を抱えた方がいるかもしれません。</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532520">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20</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a:txBody>
                    <a:bodyPr/>
                    <a:lstStyle/>
                    <a:p>
                      <a:pPr algn="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6:00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朝になりました。今日は昨日に比べて気温がだいぶ上がり、暑くなりそうです。</a:t>
                      </a:r>
                      <a:b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b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社会インフラの復旧の目途は依然立っていません。</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気温が上昇すると、熱中症のリスクが高まります</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。熱中症予防には、こまめな水分補給等、先手を打った対策が重要です。</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64382">
                <a:tc rowSpan="9">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21</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9">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9">
                  <a:txBody>
                    <a:bodyPr/>
                    <a:lstStyle/>
                    <a:p>
                      <a:pPr algn="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8:00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9">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ビルの管理会社から下層階で下水管が詰まっているとの連絡が入ってきました。</a:t>
                      </a:r>
                      <a:b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b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営業部営業</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課の村上さん（社員番号</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145</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）から、持病の薬が切れたがどうすればよいかとの相談がありました。</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rowSpan="2">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下水が使えなくなると、排水できないため、水道・トイレが利用できなくなります。</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95186">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rowSpan="2">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vMerge="1">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vMerge="1">
                  <a:txBody>
                    <a:bodyPr/>
                    <a:lstStyle/>
                    <a:p>
                      <a:pPr algn="l" fontAlgn="t"/>
                      <a:endPar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rowSpan="3">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rowSpan="3">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簡易トイレを使用する場合、従業員に周知すべき点はどのようなことですか。</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134274">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vMerge="1">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vMerge="1">
                  <a:txBody>
                    <a:bodyPr/>
                    <a:lstStyle/>
                    <a:p>
                      <a:pPr algn="l"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6842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rowSpan="3">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vMerge="1">
                  <a:txBody>
                    <a:bodyPr/>
                    <a:lstStyle/>
                    <a:p>
                      <a:pPr algn="ctr"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vMerge="1">
                  <a:txBody>
                    <a:bodyPr/>
                    <a:lstStyle/>
                    <a:p>
                      <a:pPr algn="l" fontAlgn="t"/>
                      <a:endPar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295306">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簡易トイレを使用するにあたって、要配慮者に対し、何かケアをする必要はありますか。</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24186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rowSpan="2">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④</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rowSpan="2">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薬が入手できるかどうか（医療機関への連絡手段の提供等）の支援の他に、どのような症状が起こりうるか、事前に確認しておくことも重要です。</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12589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rowSpan="2">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vMerge="1">
                  <a:txBody>
                    <a:bodyPr/>
                    <a:lstStyle/>
                    <a:p>
                      <a:pPr algn="ctr" fontAlgn="t"/>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vMerge="1">
                  <a:txBody>
                    <a:bodyPr/>
                    <a:lstStyle/>
                    <a:p>
                      <a:pPr algn="l" fontAlgn="t"/>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568345">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持病を抱えている場合、平時から患者本人が準備をしておくことが重要です。加えて、病気によってどのような症状が起こりうるか、その場合はどのような対処をするのが適切か、患者本人から周囲に説明し、いざというときに早めの対応ができるようにすることも有用と考えられます。</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288032">
                <a:tc rowSpan="3">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22</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11:30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営業部営業３課の高田さん（社員番号</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196</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）の様子がおかしいです。</a:t>
                      </a:r>
                      <a:r>
                        <a:rPr lang="ja-JP" altLang="en-US" sz="1000" b="0" i="0" u="none" strike="noStrike" dirty="0" err="1">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ろれつが</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回らず、顔の表情が引きつっています。</a:t>
                      </a:r>
                      <a:b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b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営業部営業３課の今井さん（社員番号</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194</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）と技術部技術１課の五十嵐さん（社員番号</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237</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）から要望です。「自宅で介護している親が心配なので帰宅したい」</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高田さんの症状から、脳卒中等の可能性も考えられます。</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43204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災害時には、睡眠不足はストレス、不安、生活の不規則等の事情から、病気になりやすい（悪化しやすい）ことに留意する必要があります。</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43204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帰宅希望者への対応は、イベント</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No.1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のヒント参照。</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147365949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0"/>
          </p:nvPr>
        </p:nvSpPr>
        <p:spPr/>
        <p:txBody>
          <a:bodyPr/>
          <a:lstStyle/>
          <a:p>
            <a:pPr>
              <a:defRPr/>
            </a:pPr>
            <a:fld id="{E19F472C-D9C7-4D72-B04B-B127C01FB69D}" type="slidenum">
              <a:rPr lang="ja-JP" altLang="en-US" smtClean="0">
                <a:solidFill>
                  <a:srgbClr val="FFFFFF">
                    <a:lumMod val="85000"/>
                  </a:srgbClr>
                </a:solidFill>
              </a:rPr>
              <a:pPr>
                <a:defRPr/>
              </a:pPr>
              <a:t>8</a:t>
            </a:fld>
            <a:endParaRPr lang="ja-JP" altLang="en-US">
              <a:solidFill>
                <a:srgbClr val="FFFFFF">
                  <a:lumMod val="85000"/>
                </a:srgbClr>
              </a:solidFill>
            </a:endParaRPr>
          </a:p>
        </p:txBody>
      </p:sp>
      <p:sp>
        <p:nvSpPr>
          <p:cNvPr id="6" name="正方形/長方形 5"/>
          <p:cNvSpPr/>
          <p:nvPr/>
        </p:nvSpPr>
        <p:spPr>
          <a:xfrm>
            <a:off x="9888" y="30711"/>
            <a:ext cx="871475" cy="432048"/>
          </a:xfrm>
          <a:prstGeom prst="rect">
            <a:avLst/>
          </a:prstGeom>
          <a:solidFill>
            <a:sysClr val="window" lastClr="FFFFFF"/>
          </a:solidFill>
          <a:ln w="25400" cap="flat" cmpd="sng" algn="ctr">
            <a:solidFill>
              <a:sysClr val="windowText" lastClr="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資料３</a:t>
            </a:r>
          </a:p>
        </p:txBody>
      </p:sp>
      <p:sp>
        <p:nvSpPr>
          <p:cNvPr id="7" name="正方形/長方形 6"/>
          <p:cNvSpPr/>
          <p:nvPr/>
        </p:nvSpPr>
        <p:spPr>
          <a:xfrm>
            <a:off x="863891" y="62649"/>
            <a:ext cx="9034468" cy="400110"/>
          </a:xfrm>
          <a:prstGeom prst="rect">
            <a:avLst/>
          </a:prstGeom>
        </p:spPr>
        <p:txBody>
          <a:bodyPr wrap="square">
            <a:spAutoFit/>
          </a:bodyPr>
          <a:lstStyle/>
          <a:p>
            <a:pPr marL="0" lvl="1"/>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イベント</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対応</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ヒント集</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No.23</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No.29</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endParaRPr lang="en-US" altLang="ja-JP" sz="2000" kern="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826590956"/>
              </p:ext>
            </p:extLst>
          </p:nvPr>
        </p:nvGraphicFramePr>
        <p:xfrm>
          <a:off x="128464" y="666186"/>
          <a:ext cx="9649071" cy="5787150"/>
        </p:xfrm>
        <a:graphic>
          <a:graphicData uri="http://schemas.openxmlformats.org/drawingml/2006/table">
            <a:tbl>
              <a:tblPr/>
              <a:tblGrid>
                <a:gridCol w="445341"/>
                <a:gridCol w="445341"/>
                <a:gridCol w="519565"/>
                <a:gridCol w="519565"/>
                <a:gridCol w="2390668"/>
                <a:gridCol w="360040"/>
                <a:gridCol w="4968551"/>
              </a:tblGrid>
              <a:tr h="66555">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a:t>
                      </a:r>
                      <a:r>
                        <a:rPr 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No.</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時</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レベル</a:t>
                      </a:r>
                      <a:endPar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イベント内容</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イベント対応のヒント</a:t>
                      </a:r>
                    </a:p>
                  </a:txBody>
                  <a:tcPr marL="1358" marR="1358" marT="1358" marB="0" anchor="ctr">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r>
              <a:tr h="66555">
                <a:tc rowSpan="4">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23</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4">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4">
                  <a:txBody>
                    <a:bodyPr/>
                    <a:lstStyle/>
                    <a:p>
                      <a:pPr algn="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12:00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4">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上級者向け</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4">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「２時間ぐらい前に営業部営業３課の丸山さん（社員番号</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195</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）が外の様子をみてくると出て行ったきり、戻ってこない。荷物等はそのままですが。どうしたらいいでしょうか？」</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25400" cap="flat" cmpd="dbl"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まずは事業所内でできることを検討すると良いでしょう。（ほかに事情を知っている人はいないか？丸山さんの携帯電話への連絡は？）</a:t>
                      </a:r>
                    </a:p>
                  </a:txBody>
                  <a:tcPr marL="1358" marR="1358" marT="1358" marB="0">
                    <a:lnL>
                      <a:noFill/>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a:noFill/>
                    </a:lnB>
                  </a:tcPr>
                </a:tc>
              </a:tr>
              <a:tr h="6248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探しに行く場合は、捜索する側の安全のため、どのような点に留意すべきでしょうか。</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11681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災害時には、このようなケースとは別に、そもそも発災後の安否確認自体が取れない従業員が発生する可能性が高いと考えられます。目先の不明者だけでなく、安否不明者全体に対して、事業所としてどのような対応をすべきか、検討することが重要です。</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43155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災害時には、人の安全が第一です。外部の安全が確認できない場合、外出には慎重を期するべきです。勝手に外出しないように、平時から災害時の行動について周知しておくことが重要です。</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66555">
                <a:tc rowSpan="2">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24</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13:00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2">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複数の女性従業員等から要望です「汗もかいてきて</a:t>
                      </a:r>
                      <a:r>
                        <a:rPr lang="ja-JP" altLang="en-US" sz="1000" b="0" i="0" u="none" strike="noStrike" dirty="0" err="1">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いるの</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衣服を調整したいが、更衣室を用意してもらえないか？」「手持ちの生理用品が切れてきたので融通してほしい。」</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更衣室を設置する場合、どのような工夫や配慮があるとより良いと考えられますか。女性の視点に立って考えてみてください。</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41392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備蓄品の中にない用品については、居る人の中で対応するか、外部の協力を求めるしかありません。可能な対応を検討してください。</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96437">
                <a:tc rowSpan="2">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25</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14:00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2">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だいぶ気温が上がり室内は蒸し暑くなってきました。不在の人の個人管理備蓄品から水や食料を勝手にとって食べているひとが数名見受けられます。</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備蓄品が足りない人が出てきている模様です。水分補給は特に重要です。必要量には個人差もあることから、十分な量の水・食料が配付されているか、フォローする必要があります。</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44043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管理という観点からは、本来個人管理されている不在者の備蓄品を勝手に消費することは望ましい事態とはいえません。現在余っている不在者管理の備蓄品について、どのような対応が考えられますか。</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62480">
                <a:tc rowSpan="3">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26</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15:00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3">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隣のビルに入居してる密接な交流関係があるグループ会社の社員</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30</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人が「入居しているビルの非常用発電機が動かなくなりビルがロックアウトされたので、避難させてほしい」と訴え受付まで来ています。</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受け入れるスペースや備蓄品（簡易トイレを含む）の余剰はありますか。</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66555">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受け入れる場合、避難者に対して、どのような配慮が必要ですか。また、従業員に対してはどのような配慮が必要ですか。</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40418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受け入れない場合、何か提供できる情報やモノはありますか。</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70630">
                <a:tc rowSpan="3">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27</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16:00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3">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共用部のトイレが一斉に溢れ出しました。</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汚物があふれたまま放置すると、感染症蔓延の危険があります。他方で、下水が使えないため、洗い流すこともできません。</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4753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応急処置として、どのような対応が考えられますか。</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40418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トイレの中に簡易トイレを設置して利用していた場合は、別の場所に簡易トイレを設置する必要があります。できるだけ、利用者の安心感に配慮することが望まれます。</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432048">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28</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18:45</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日が暮れました。今夜はうって変わって寒い夜になる予報です。</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在館者に対し、何か配慮すべきことはありますか。特に、配慮を必要とする人にはどのような対応をしてあげると良いでしょうか。</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504056">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29</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23:50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上級者向け</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隣で寝ていた技術部技術２課の江戸川さん（社員番号</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260</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）が激しい頭痛を訴えています。</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急な頭痛は、脳内出血等の重篤な病気である可能性もあります。</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308232961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0"/>
          </p:nvPr>
        </p:nvSpPr>
        <p:spPr/>
        <p:txBody>
          <a:bodyPr/>
          <a:lstStyle/>
          <a:p>
            <a:pPr>
              <a:defRPr/>
            </a:pPr>
            <a:fld id="{E19F472C-D9C7-4D72-B04B-B127C01FB69D}" type="slidenum">
              <a:rPr lang="ja-JP" altLang="en-US" smtClean="0">
                <a:solidFill>
                  <a:srgbClr val="FFFFFF">
                    <a:lumMod val="85000"/>
                  </a:srgbClr>
                </a:solidFill>
              </a:rPr>
              <a:pPr>
                <a:defRPr/>
              </a:pPr>
              <a:t>9</a:t>
            </a:fld>
            <a:endParaRPr lang="ja-JP" altLang="en-US">
              <a:solidFill>
                <a:srgbClr val="FFFFFF">
                  <a:lumMod val="85000"/>
                </a:srgbClr>
              </a:solidFill>
            </a:endParaRPr>
          </a:p>
        </p:txBody>
      </p:sp>
      <p:sp>
        <p:nvSpPr>
          <p:cNvPr id="6" name="正方形/長方形 5"/>
          <p:cNvSpPr/>
          <p:nvPr/>
        </p:nvSpPr>
        <p:spPr>
          <a:xfrm>
            <a:off x="9888" y="30711"/>
            <a:ext cx="871475" cy="432048"/>
          </a:xfrm>
          <a:prstGeom prst="rect">
            <a:avLst/>
          </a:prstGeom>
          <a:solidFill>
            <a:sysClr val="window" lastClr="FFFFFF"/>
          </a:solidFill>
          <a:ln w="25400" cap="flat" cmpd="sng" algn="ctr">
            <a:solidFill>
              <a:sysClr val="windowText" lastClr="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800" b="0" i="0" u="none" strike="noStrike" kern="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資料３</a:t>
            </a:r>
          </a:p>
        </p:txBody>
      </p:sp>
      <p:sp>
        <p:nvSpPr>
          <p:cNvPr id="7" name="正方形/長方形 6"/>
          <p:cNvSpPr/>
          <p:nvPr/>
        </p:nvSpPr>
        <p:spPr>
          <a:xfrm>
            <a:off x="863891" y="62649"/>
            <a:ext cx="9034468" cy="400110"/>
          </a:xfrm>
          <a:prstGeom prst="rect">
            <a:avLst/>
          </a:prstGeom>
        </p:spPr>
        <p:txBody>
          <a:bodyPr wrap="square">
            <a:spAutoFit/>
          </a:bodyPr>
          <a:lstStyle/>
          <a:p>
            <a:pPr marL="0" lvl="1"/>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イベント</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対応</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ヒント集</a:t>
            </a:r>
            <a:r>
              <a:rPr lang="ja-JP" altLang="en-US" sz="2000" kern="0" dirty="0">
                <a:latin typeface="Meiryo UI" panose="020B0604030504040204" pitchFamily="50" charset="-128"/>
                <a:ea typeface="Meiryo UI" panose="020B0604030504040204" pitchFamily="50" charset="-128"/>
                <a:cs typeface="Meiryo UI" panose="020B0604030504040204" pitchFamily="50" charset="-128"/>
              </a:rPr>
              <a:t>（</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No.30</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r>
              <a:rPr lang="en-US" altLang="ja-JP" sz="2000" kern="0" dirty="0" smtClean="0">
                <a:latin typeface="Meiryo UI" panose="020B0604030504040204" pitchFamily="50" charset="-128"/>
                <a:ea typeface="Meiryo UI" panose="020B0604030504040204" pitchFamily="50" charset="-128"/>
                <a:cs typeface="Meiryo UI" panose="020B0604030504040204" pitchFamily="50" charset="-128"/>
              </a:rPr>
              <a:t>No.36</a:t>
            </a:r>
            <a:r>
              <a:rPr lang="ja-JP" altLang="en-US" sz="2000" kern="0" dirty="0" smtClean="0">
                <a:latin typeface="Meiryo UI" panose="020B0604030504040204" pitchFamily="50" charset="-128"/>
                <a:ea typeface="Meiryo UI" panose="020B0604030504040204" pitchFamily="50" charset="-128"/>
                <a:cs typeface="Meiryo UI" panose="020B0604030504040204" pitchFamily="50" charset="-128"/>
              </a:rPr>
              <a:t>）</a:t>
            </a:r>
            <a:endParaRPr lang="en-US" altLang="ja-JP" sz="2000" kern="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1460175785"/>
              </p:ext>
            </p:extLst>
          </p:nvPr>
        </p:nvGraphicFramePr>
        <p:xfrm>
          <a:off x="128464" y="692696"/>
          <a:ext cx="9649070" cy="5503842"/>
        </p:xfrm>
        <a:graphic>
          <a:graphicData uri="http://schemas.openxmlformats.org/drawingml/2006/table">
            <a:tbl>
              <a:tblPr/>
              <a:tblGrid>
                <a:gridCol w="504054"/>
                <a:gridCol w="360040"/>
                <a:gridCol w="432048"/>
                <a:gridCol w="504056"/>
                <a:gridCol w="2592288"/>
                <a:gridCol w="360040"/>
                <a:gridCol w="4896544"/>
              </a:tblGrid>
              <a:tr h="432048">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a:t>
                      </a:r>
                      <a:r>
                        <a:rPr 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No.</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時</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レベル</a:t>
                      </a:r>
                      <a:endPar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イベント内容</a:t>
                      </a:r>
                    </a:p>
                  </a:txBody>
                  <a:tcPr marL="1358" marR="1358" marT="1358"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c>
                  <a:txBody>
                    <a:bodyPr/>
                    <a:lstStyle/>
                    <a:p>
                      <a:pPr algn="ctr" fontAlgn="ctr"/>
                      <a:r>
                        <a:rPr lang="ja-JP" altLang="en-US" sz="1000" b="1"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イベント対応のヒント</a:t>
                      </a:r>
                    </a:p>
                  </a:txBody>
                  <a:tcPr marL="1358" marR="1358" marT="1358" marB="0" anchor="ctr">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CCFFFF"/>
                    </a:solidFill>
                  </a:tcPr>
                </a:tc>
              </a:tr>
              <a:tr h="193611">
                <a:tc rowSpan="3">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30</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6:00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a:noFill/>
                    </a:lnB>
                    <a:solidFill>
                      <a:srgbClr val="CCFFFF"/>
                    </a:solidFill>
                  </a:tcPr>
                </a:tc>
                <a:tc rowSpan="3">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朝になりました。今日は</a:t>
                      </a:r>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日中風が強く、雨も降って、寒い日になる予報です。</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25400" cap="flat" cmpd="dbl"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心身ともに疲労が溜まっていることが想定されます。</a:t>
                      </a:r>
                    </a:p>
                  </a:txBody>
                  <a:tcPr marL="1358" marR="1358" marT="1358" marB="0">
                    <a:lnL>
                      <a:noFill/>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a:noFill/>
                    </a:lnB>
                  </a:tcPr>
                </a:tc>
              </a:tr>
              <a:tr h="19361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備蓄品の残りにも留意する必要があります。</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19361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天候が悪いと、人の心身にどのような影響があると考えられますか。</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93611">
                <a:tc rowSpan="2">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31</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8:00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2">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ビル管理会社から連絡です。ごみの保管場所がいっぱいになったので、ビルで廃棄物が集められない。社会機能が復旧するまで、各入居企業でごみを管理してほしい。</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廃棄物の置き場を検討する必要があります。</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38551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衛生面やにおい等の影響が出にくく、かつ、通行の妨げにならないような場所で管理することが望まれます。特に、非常階段への通路等を塞がないように注意してください。</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93611">
                <a:tc rowSpan="2">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32</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10:00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上級者向け</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管理部人事総務課の加藤さん（社員番号</a:t>
                      </a:r>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110</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）が、急な発熱を訴えています、体中が痛いそうです。</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症状からすると、インフルエンザ発症の危険性もあります。どのような対応が考えられますか。</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38380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第三者への感染防止という観点も留意してください。</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93611">
                <a:tc rowSpan="4">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33</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4">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4">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18:30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4">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ビルの管理会社から連絡です。「思ったより電力消費が多く、あと</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30</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分でビルの非常用発電が停止します。消防設備も動かくなるので、必要最低限の人員は認めますが、ビルから退去してください。」</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消防設備が動かないと、どのような問題が発生しますか。</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9361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事業所に代わる代替の滞在施設・滞在場所として、どのような場所が考えられますか。</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38551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従業員を移動させる場合は、移動させることができる条件について、天気、移動にかかる時間（事業所はビルの</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27</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階）、本人の体調といった観点から検討してください。</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41038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電源の停止に備えて、どのような準備が必要ですか</a:t>
                      </a:r>
                      <a:r>
                        <a:rPr lang="ja-JP" altLang="en-US"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。特に、従業員を残留させる場合に、安全配慮の観点から、また防災の観点からも、必要な事項を検討してください。</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385513">
                <a:tc>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34</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18:45</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日が暮れました。</a:t>
                      </a:r>
                      <a:b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b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明らかに疲労している従業員が増えています。</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　</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従業員の心身の疲労に留意しつつ、防災の観点からも必要な事項を検討してください。</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85513">
                <a:tc rowSpan="3">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35</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4</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3">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6:00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CCFFFF"/>
                    </a:solidFill>
                  </a:tcPr>
                </a:tc>
                <a:tc rowSpan="3">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朝になりました。</a:t>
                      </a:r>
                      <a:b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b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今日は、温かく穏やかな</a:t>
                      </a:r>
                      <a:r>
                        <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日となる見込みです。</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ビルは火災発生の場合のリスクが高いことから、極力別の場所に従業員を移動させることが重要と考えられます。</a:t>
                      </a:r>
                    </a:p>
                  </a:txBody>
                  <a:tcPr marL="1358" marR="1358" marT="1358" marB="0">
                    <a:lnL>
                      <a:noFill/>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r>
              <a:tr h="19361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残るべき人がいるとしたら、何のために、誰が残りますか。</a:t>
                      </a:r>
                    </a:p>
                  </a:txBody>
                  <a:tcPr marL="1358" marR="1358" marT="1358" marB="0">
                    <a:lnL>
                      <a:noFill/>
                    </a:lnL>
                    <a:lnR w="6350" cap="flat" cmpd="sng" algn="ctr">
                      <a:solidFill>
                        <a:srgbClr val="000000"/>
                      </a:solidFill>
                      <a:prstDash val="solid"/>
                      <a:round/>
                      <a:headEnd type="none" w="med" len="med"/>
                      <a:tailEnd type="none" w="med" len="med"/>
                    </a:lnR>
                    <a:lnT>
                      <a:noFill/>
                    </a:lnT>
                    <a:lnB>
                      <a:noFill/>
                    </a:lnB>
                  </a:tcPr>
                </a:tc>
              </a:tr>
              <a:tr h="38551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③</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周辺の道路等には危険な個所も多いことが考えられます。従業員を帰宅させる場合には、安全確保のためにどのような対応が考えられますか。</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385513">
                <a:tc rowSpan="2">
                  <a:txBody>
                    <a:bodyPr/>
                    <a:lstStyle/>
                    <a:p>
                      <a:pPr algn="ctr" fontAlgn="t"/>
                      <a:r>
                        <a:rPr lang="en-US" altLang="ja-JP" sz="10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36</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l"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4</a:t>
                      </a:r>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日目</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rowSpan="2">
                  <a:txBody>
                    <a:bodyPr/>
                    <a:lstStyle/>
                    <a:p>
                      <a:pPr algn="r" fontAlgn="t"/>
                      <a:r>
                        <a:rPr lang="en-US" altLang="ja-JP"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12:00</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solidFill>
                      <a:srgbClr val="CCFFFF"/>
                    </a:solidFill>
                  </a:tcPr>
                </a:tc>
                <a:tc rowSpan="2">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非被災地からの応援が続々と到着し、代替移動手段が確保されました。地元自治体から、代替手段を用いて帰宅できるので、企業内滞留の要請を解除する旨の発表がありました。</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CCFFFF"/>
                    </a:solidFill>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①</a:t>
                      </a:r>
                    </a:p>
                  </a:txBody>
                  <a:tcPr marL="1358" marR="1358" marT="1358" marB="0">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今後の災害対応・事業継続方針を決め、従業員に伝達しましょう。この後、誰が、どこで、何をすべきか決めておくことが重要です。</a:t>
                      </a:r>
                    </a:p>
                  </a:txBody>
                  <a:tcPr marL="1358" marR="1358" marT="1358" marB="0">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38380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　</a:t>
                      </a:r>
                    </a:p>
                  </a:txBody>
                  <a:tcPr marL="1358" marR="1358" marT="1358"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solidFill>
                      <a:srgbClr val="CCFFFF"/>
                    </a:solidFill>
                  </a:tcPr>
                </a:tc>
                <a:tc vMerge="1">
                  <a:txBody>
                    <a:bodyPr/>
                    <a:lstStyle/>
                    <a:p>
                      <a:endParaRPr kumimoji="1" lang="ja-JP" altLang="en-US"/>
                    </a:p>
                  </a:txBody>
                  <a:tcPr/>
                </a:tc>
                <a:tc>
                  <a:txBody>
                    <a:bodyPr/>
                    <a:lstStyle/>
                    <a:p>
                      <a:pPr algn="ctr"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②</a:t>
                      </a:r>
                    </a:p>
                  </a:txBody>
                  <a:tcPr marL="1358" marR="1358" marT="1358" marB="0">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t"/>
                      <a:r>
                        <a:rPr lang="ja-JP" altLang="en-US" sz="10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全員退去する場合は、事業所の防犯対策についても注意が必要です。</a:t>
                      </a:r>
                    </a:p>
                  </a:txBody>
                  <a:tcPr marL="1358" marR="1358" marT="1358" marB="0">
                    <a:lnL>
                      <a:noFill/>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70608965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5_標準デザイン">
  <a:themeElements>
    <a:clrScheme name="1_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1_標準デザイン">
      <a:majorFont>
        <a:latin typeface="HGPｺﾞｼｯｸE"/>
        <a:ea typeface="HGPｺﾞｼｯｸE"/>
        <a:cs typeface=""/>
      </a:majorFont>
      <a:minorFont>
        <a:latin typeface="HGPｺﾞｼｯｸE"/>
        <a:ea typeface="HGPｺﾞｼｯｸ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969696"/>
        </a:solidFill>
        <a:ln w="9525" cap="flat" cmpd="sng" algn="ctr">
          <a:no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1" lang="ja-JP" altLang="en-US" sz="1800" b="0" i="0" u="none" strike="noStrike" cap="none" normalizeH="0" baseline="0" smtClean="0">
            <a:ln>
              <a:noFill/>
            </a:ln>
            <a:solidFill>
              <a:schemeClr val="tx1"/>
            </a:solidFill>
            <a:effectLst/>
            <a:latin typeface="Arial" charset="0"/>
            <a:ea typeface="HGPｺﾞｼｯｸE" pitchFamily="50" charset="-128"/>
          </a:defRPr>
        </a:defPPr>
      </a:lstStyle>
    </a:spDef>
    <a:lnDef>
      <a:spPr bwMode="auto">
        <a:xfrm>
          <a:off x="0" y="0"/>
          <a:ext cx="1" cy="1"/>
        </a:xfrm>
        <a:custGeom>
          <a:avLst/>
          <a:gdLst/>
          <a:ahLst/>
          <a:cxnLst/>
          <a:rect l="0" t="0" r="0" b="0"/>
          <a:pathLst/>
        </a:custGeom>
        <a:solidFill>
          <a:srgbClr val="969696"/>
        </a:solidFill>
        <a:ln w="9525" cap="flat" cmpd="sng" algn="ctr">
          <a:no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1" lang="ja-JP" altLang="en-US" sz="1800" b="0" i="0" u="none" strike="noStrike" cap="none" normalizeH="0" baseline="0" smtClean="0">
            <a:ln>
              <a:noFill/>
            </a:ln>
            <a:solidFill>
              <a:schemeClr val="tx1"/>
            </a:solidFill>
            <a:effectLst/>
            <a:latin typeface="Arial" charset="0"/>
            <a:ea typeface="HGPｺﾞｼｯｸE" pitchFamily="50" charset="-128"/>
          </a:defRPr>
        </a:defPPr>
      </a:lstStyle>
    </a:lnDef>
  </a:objectDefaults>
  <a:extraClrSchemeLst>
    <a:extraClrScheme>
      <a:clrScheme name="1_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4778</Words>
  <Application>Microsoft Office PowerPoint</Application>
  <PresentationFormat>A4 210 x 297 mm</PresentationFormat>
  <Paragraphs>529</Paragraphs>
  <Slides>9</Slides>
  <Notes>1</Notes>
  <HiddenSlides>0</HiddenSlides>
  <MMClips>0</MMClips>
  <ScaleCrop>false</ScaleCrop>
  <HeadingPairs>
    <vt:vector size="4" baseType="variant">
      <vt:variant>
        <vt:lpstr>テーマ</vt:lpstr>
      </vt:variant>
      <vt:variant>
        <vt:i4>2</vt:i4>
      </vt:variant>
      <vt:variant>
        <vt:lpstr>スライド タイトル</vt:lpstr>
      </vt:variant>
      <vt:variant>
        <vt:i4>9</vt:i4>
      </vt:variant>
    </vt:vector>
  </HeadingPairs>
  <TitlesOfParts>
    <vt:vector size="11" baseType="lpstr">
      <vt:lpstr>Office ​​テーマ</vt:lpstr>
      <vt:lpstr>5_標準デザイン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2017-10-13T05:55:06Z</dcterms:created>
  <dcterms:modified xsi:type="dcterms:W3CDTF">2019-08-23T02:49:18Z</dcterms:modified>
</cp:coreProperties>
</file>

<file path=docProps/thumbnail.jpeg>
</file>